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Roboto" charset="1" panose="02000000000000000000"/>
      <p:regular r:id="rId11"/>
    </p:embeddedFont>
    <p:embeddedFont>
      <p:font typeface="Roboto Bold" charset="1" panose="02000000000000000000"/>
      <p:regular r:id="rId12"/>
    </p:embeddedFont>
    <p:embeddedFont>
      <p:font typeface="Roboto Italics" charset="1" panose="02000000000000000000"/>
      <p:regular r:id="rId13"/>
    </p:embeddedFont>
    <p:embeddedFont>
      <p:font typeface="Roboto Bold Italics" charset="1" panose="02000000000000000000"/>
      <p:regular r:id="rId14"/>
    </p:embeddedFont>
    <p:embeddedFont>
      <p:font typeface="Open Sans Light" charset="1" panose="020B0306030504020204"/>
      <p:regular r:id="rId15"/>
    </p:embeddedFont>
    <p:embeddedFont>
      <p:font typeface="Open Sans Light Bold" charset="1" panose="020B0806030504020204"/>
      <p:regular r:id="rId16"/>
    </p:embeddedFont>
    <p:embeddedFont>
      <p:font typeface="Open Sans Light Italics" charset="1" panose="020B0306030504020204"/>
      <p:regular r:id="rId17"/>
    </p:embeddedFont>
    <p:embeddedFont>
      <p:font typeface="Open Sans Light Bold Italics" charset="1" panose="020B0806030504020204"/>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4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547" r="0" b="7547"/>
          <a:stretch>
            <a:fillRect/>
          </a:stretch>
        </p:blipFill>
        <p:spPr>
          <a:xfrm flipH="false" flipV="false">
            <a:off x="0" y="0"/>
            <a:ext cx="18288000" cy="10287000"/>
          </a:xfrm>
          <a:prstGeom prst="rect">
            <a:avLst/>
          </a:prstGeom>
        </p:spPr>
      </p:pic>
      <p:grpSp>
        <p:nvGrpSpPr>
          <p:cNvPr name="Group 3" id="3"/>
          <p:cNvGrpSpPr>
            <a:grpSpLocks noChangeAspect="true"/>
          </p:cNvGrpSpPr>
          <p:nvPr/>
        </p:nvGrpSpPr>
        <p:grpSpPr>
          <a:xfrm rot="0">
            <a:off x="-2606174" y="-1791415"/>
            <a:ext cx="13888879" cy="13888879"/>
            <a:chOff x="0" y="0"/>
            <a:chExt cx="6355080" cy="6355080"/>
          </a:xfrm>
        </p:grpSpPr>
        <p:sp>
          <p:nvSpPr>
            <p:cNvPr name="Freeform 4" id="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name="Group 5" id="5"/>
          <p:cNvGrpSpPr/>
          <p:nvPr/>
        </p:nvGrpSpPr>
        <p:grpSpPr>
          <a:xfrm rot="0">
            <a:off x="-2647773" y="-1778509"/>
            <a:ext cx="13888879" cy="1388887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601"/>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6790321" y="3095342"/>
            <a:ext cx="11497679" cy="4141177"/>
            <a:chOff x="0" y="0"/>
            <a:chExt cx="3028195" cy="1090680"/>
          </a:xfrm>
        </p:grpSpPr>
        <p:sp>
          <p:nvSpPr>
            <p:cNvPr name="Freeform 9" id="9"/>
            <p:cNvSpPr/>
            <p:nvPr/>
          </p:nvSpPr>
          <p:spPr>
            <a:xfrm flipH="false" flipV="false" rot="0">
              <a:off x="0" y="0"/>
              <a:ext cx="3028195" cy="1090680"/>
            </a:xfrm>
            <a:custGeom>
              <a:avLst/>
              <a:gdLst/>
              <a:ahLst/>
              <a:cxnLst/>
              <a:rect r="r" b="b" t="t" l="l"/>
              <a:pathLst>
                <a:path h="1090680" w="3028195">
                  <a:moveTo>
                    <a:pt x="0" y="0"/>
                  </a:moveTo>
                  <a:lnTo>
                    <a:pt x="3028195" y="0"/>
                  </a:lnTo>
                  <a:lnTo>
                    <a:pt x="3028195" y="1090680"/>
                  </a:lnTo>
                  <a:lnTo>
                    <a:pt x="0" y="1090680"/>
                  </a:lnTo>
                  <a:close/>
                </a:path>
              </a:pathLst>
            </a:custGeom>
            <a:solidFill>
              <a:srgbClr val="008000"/>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11" id="11"/>
          <p:cNvSpPr/>
          <p:nvPr/>
        </p:nvSpPr>
        <p:spPr>
          <a:xfrm rot="0">
            <a:off x="7564633" y="3100105"/>
            <a:ext cx="10723367" cy="0"/>
          </a:xfrm>
          <a:prstGeom prst="line">
            <a:avLst/>
          </a:prstGeom>
          <a:ln cap="flat" w="38100">
            <a:solidFill>
              <a:srgbClr val="FFFFFF"/>
            </a:solidFill>
            <a:prstDash val="solid"/>
            <a:headEnd type="none" len="sm" w="sm"/>
            <a:tailEnd type="none" len="sm" w="sm"/>
          </a:ln>
        </p:spPr>
      </p:sp>
      <p:sp>
        <p:nvSpPr>
          <p:cNvPr name="AutoShape 12" id="12"/>
          <p:cNvSpPr/>
          <p:nvPr/>
        </p:nvSpPr>
        <p:spPr>
          <a:xfrm rot="0">
            <a:off x="7564633" y="7198419"/>
            <a:ext cx="10723367" cy="0"/>
          </a:xfrm>
          <a:prstGeom prst="line">
            <a:avLst/>
          </a:prstGeom>
          <a:ln cap="flat" w="38100">
            <a:solidFill>
              <a:srgbClr val="FFFFFF"/>
            </a:solidFill>
            <a:prstDash val="solid"/>
            <a:headEnd type="none" len="sm" w="sm"/>
            <a:tailEnd type="none" len="sm" w="sm"/>
          </a:ln>
        </p:spPr>
      </p:sp>
      <p:grpSp>
        <p:nvGrpSpPr>
          <p:cNvPr name="Group 13" id="13"/>
          <p:cNvGrpSpPr/>
          <p:nvPr/>
        </p:nvGrpSpPr>
        <p:grpSpPr>
          <a:xfrm rot="0">
            <a:off x="-1013752" y="-22431"/>
            <a:ext cx="10331861" cy="10331861"/>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8000">
                <a:alpha val="95686"/>
              </a:srgbClr>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362109" y="1208942"/>
            <a:ext cx="7869115" cy="7869115"/>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9B507">
                <a:alpha val="40784"/>
              </a:srgbClr>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19" id="19"/>
          <p:cNvGrpSpPr>
            <a:grpSpLocks noChangeAspect="true"/>
          </p:cNvGrpSpPr>
          <p:nvPr/>
        </p:nvGrpSpPr>
        <p:grpSpPr>
          <a:xfrm rot="0">
            <a:off x="955732" y="1729585"/>
            <a:ext cx="6681869" cy="6681869"/>
            <a:chOff x="0" y="0"/>
            <a:chExt cx="6355080" cy="6355080"/>
          </a:xfrm>
        </p:grpSpPr>
        <p:sp>
          <p:nvSpPr>
            <p:cNvPr name="Freeform 20" id="2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name="Group 21" id="21"/>
          <p:cNvGrpSpPr>
            <a:grpSpLocks noChangeAspect="true"/>
          </p:cNvGrpSpPr>
          <p:nvPr/>
        </p:nvGrpSpPr>
        <p:grpSpPr>
          <a:xfrm rot="0">
            <a:off x="1028700" y="1729585"/>
            <a:ext cx="6524404" cy="6524378"/>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06" t="0" r="-24906" b="0"/>
              </a:stretch>
            </a:blipFill>
          </p:spPr>
        </p:sp>
      </p:grpSp>
      <p:sp>
        <p:nvSpPr>
          <p:cNvPr name="Freeform 23" id="23"/>
          <p:cNvSpPr/>
          <p:nvPr/>
        </p:nvSpPr>
        <p:spPr>
          <a:xfrm flipH="false" flipV="false" rot="0">
            <a:off x="16737928" y="470259"/>
            <a:ext cx="806674" cy="809151"/>
          </a:xfrm>
          <a:custGeom>
            <a:avLst/>
            <a:gdLst/>
            <a:ahLst/>
            <a:cxnLst/>
            <a:rect r="r" b="b" t="t" l="l"/>
            <a:pathLst>
              <a:path h="809151" w="806674">
                <a:moveTo>
                  <a:pt x="0" y="0"/>
                </a:moveTo>
                <a:lnTo>
                  <a:pt x="806674" y="0"/>
                </a:lnTo>
                <a:lnTo>
                  <a:pt x="806674" y="809151"/>
                </a:lnTo>
                <a:lnTo>
                  <a:pt x="0" y="809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7882203" y="1232532"/>
            <a:ext cx="164560" cy="162503"/>
          </a:xfrm>
          <a:custGeom>
            <a:avLst/>
            <a:gdLst/>
            <a:ahLst/>
            <a:cxnLst/>
            <a:rect r="r" b="b" t="t" l="l"/>
            <a:pathLst>
              <a:path h="162503" w="164560">
                <a:moveTo>
                  <a:pt x="0" y="0"/>
                </a:moveTo>
                <a:lnTo>
                  <a:pt x="164561" y="0"/>
                </a:lnTo>
                <a:lnTo>
                  <a:pt x="164561" y="162503"/>
                </a:lnTo>
                <a:lnTo>
                  <a:pt x="0" y="162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16159060" y="1237464"/>
            <a:ext cx="1240698" cy="349677"/>
          </a:xfrm>
          <a:prstGeom prst="rect">
            <a:avLst/>
          </a:prstGeom>
        </p:spPr>
        <p:txBody>
          <a:bodyPr anchor="t" rtlCol="false" tIns="0" lIns="0" bIns="0" rIns="0">
            <a:spAutoFit/>
          </a:bodyPr>
          <a:lstStyle/>
          <a:p>
            <a:pPr algn="ctr">
              <a:lnSpc>
                <a:spcPts val="2818"/>
              </a:lnSpc>
            </a:pPr>
            <a:r>
              <a:rPr lang="en-US" sz="2012" spc="40">
                <a:solidFill>
                  <a:srgbClr val="008037"/>
                </a:solidFill>
                <a:latin typeface="Archivo Black"/>
              </a:rPr>
              <a:t>SMART</a:t>
            </a:r>
          </a:p>
        </p:txBody>
      </p:sp>
      <p:sp>
        <p:nvSpPr>
          <p:cNvPr name="TextBox 26" id="26"/>
          <p:cNvSpPr txBox="true"/>
          <p:nvPr/>
        </p:nvSpPr>
        <p:spPr>
          <a:xfrm rot="0">
            <a:off x="17232026" y="1237464"/>
            <a:ext cx="732457" cy="349677"/>
          </a:xfrm>
          <a:prstGeom prst="rect">
            <a:avLst/>
          </a:prstGeom>
        </p:spPr>
        <p:txBody>
          <a:bodyPr anchor="t" rtlCol="false" tIns="0" lIns="0" bIns="0" rIns="0">
            <a:spAutoFit/>
          </a:bodyPr>
          <a:lstStyle/>
          <a:p>
            <a:pPr algn="ctr">
              <a:lnSpc>
                <a:spcPts val="2818"/>
              </a:lnSpc>
            </a:pPr>
            <a:r>
              <a:rPr lang="en-US" sz="2012" spc="40">
                <a:solidFill>
                  <a:srgbClr val="BFDD63"/>
                </a:solidFill>
                <a:latin typeface="Archivo Black"/>
              </a:rPr>
              <a:t>ECO</a:t>
            </a:r>
          </a:p>
        </p:txBody>
      </p:sp>
      <p:sp>
        <p:nvSpPr>
          <p:cNvPr name="TextBox 27" id="27"/>
          <p:cNvSpPr txBox="true"/>
          <p:nvPr/>
        </p:nvSpPr>
        <p:spPr>
          <a:xfrm rot="0">
            <a:off x="8584952" y="3688859"/>
            <a:ext cx="10400853" cy="2487095"/>
          </a:xfrm>
          <a:prstGeom prst="rect">
            <a:avLst/>
          </a:prstGeom>
        </p:spPr>
        <p:txBody>
          <a:bodyPr anchor="t" rtlCol="false" tIns="0" lIns="0" bIns="0" rIns="0">
            <a:spAutoFit/>
          </a:bodyPr>
          <a:lstStyle/>
          <a:p>
            <a:pPr>
              <a:lnSpc>
                <a:spcPts val="20393"/>
              </a:lnSpc>
            </a:pPr>
            <a:r>
              <a:rPr lang="en-US" sz="14566" spc="1340">
                <a:solidFill>
                  <a:srgbClr val="FFFFFF"/>
                </a:solidFill>
                <a:latin typeface="Roboto Bold"/>
              </a:rPr>
              <a:t>SmartEco</a:t>
            </a:r>
          </a:p>
        </p:txBody>
      </p:sp>
      <p:sp>
        <p:nvSpPr>
          <p:cNvPr name="TextBox 28" id="28"/>
          <p:cNvSpPr txBox="true"/>
          <p:nvPr/>
        </p:nvSpPr>
        <p:spPr>
          <a:xfrm rot="0">
            <a:off x="8584952" y="5883585"/>
            <a:ext cx="5740343" cy="518063"/>
          </a:xfrm>
          <a:prstGeom prst="rect">
            <a:avLst/>
          </a:prstGeom>
        </p:spPr>
        <p:txBody>
          <a:bodyPr anchor="t" rtlCol="false" tIns="0" lIns="0" bIns="0" rIns="0">
            <a:spAutoFit/>
          </a:bodyPr>
          <a:lstStyle/>
          <a:p>
            <a:pPr>
              <a:lnSpc>
                <a:spcPts val="4190"/>
              </a:lnSpc>
              <a:spcBef>
                <a:spcPct val="0"/>
              </a:spcBef>
            </a:pPr>
            <a:r>
              <a:rPr lang="en-US" sz="2993" spc="59">
                <a:solidFill>
                  <a:srgbClr val="FFFFFF"/>
                </a:solidFill>
                <a:latin typeface="Roboto"/>
              </a:rPr>
              <a:t>Automated trash can</a:t>
            </a:r>
          </a:p>
        </p:txBody>
      </p:sp>
      <p:sp>
        <p:nvSpPr>
          <p:cNvPr name="TextBox 29" id="29"/>
          <p:cNvSpPr txBox="true"/>
          <p:nvPr/>
        </p:nvSpPr>
        <p:spPr>
          <a:xfrm rot="0">
            <a:off x="14315092" y="9493944"/>
            <a:ext cx="3687937" cy="518063"/>
          </a:xfrm>
          <a:prstGeom prst="rect">
            <a:avLst/>
          </a:prstGeom>
        </p:spPr>
        <p:txBody>
          <a:bodyPr anchor="t" rtlCol="false" tIns="0" lIns="0" bIns="0" rIns="0">
            <a:spAutoFit/>
          </a:bodyPr>
          <a:lstStyle/>
          <a:p>
            <a:pPr>
              <a:lnSpc>
                <a:spcPts val="4190"/>
              </a:lnSpc>
              <a:spcBef>
                <a:spcPct val="0"/>
              </a:spcBef>
            </a:pPr>
            <a:r>
              <a:rPr lang="en-US" sz="2993" spc="59">
                <a:solidFill>
                  <a:srgbClr val="FFFFFF"/>
                </a:solidFill>
                <a:latin typeface="Roboto"/>
              </a:rPr>
              <a:t>Islamjan Torejanov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6601"/>
        </a:solidFill>
      </p:bgPr>
    </p:bg>
    <p:spTree>
      <p:nvGrpSpPr>
        <p:cNvPr id="1" name=""/>
        <p:cNvGrpSpPr/>
        <p:nvPr/>
      </p:nvGrpSpPr>
      <p:grpSpPr>
        <a:xfrm>
          <a:off x="0" y="0"/>
          <a:ext cx="0" cy="0"/>
          <a:chOff x="0" y="0"/>
          <a:chExt cx="0" cy="0"/>
        </a:xfrm>
      </p:grpSpPr>
      <p:grpSp>
        <p:nvGrpSpPr>
          <p:cNvPr name="Group 2" id="2"/>
          <p:cNvGrpSpPr/>
          <p:nvPr/>
        </p:nvGrpSpPr>
        <p:grpSpPr>
          <a:xfrm rot="0">
            <a:off x="9547163" y="2393060"/>
            <a:ext cx="7113577" cy="6328506"/>
            <a:chOff x="0" y="0"/>
            <a:chExt cx="9484770" cy="8438009"/>
          </a:xfrm>
        </p:grpSpPr>
        <p:sp>
          <p:nvSpPr>
            <p:cNvPr name="TextBox 3" id="3"/>
            <p:cNvSpPr txBox="true"/>
            <p:nvPr/>
          </p:nvSpPr>
          <p:spPr>
            <a:xfrm rot="0">
              <a:off x="1125321" y="8046361"/>
              <a:ext cx="709968" cy="391647"/>
            </a:xfrm>
            <a:prstGeom prst="rect">
              <a:avLst/>
            </a:prstGeom>
          </p:spPr>
          <p:txBody>
            <a:bodyPr anchor="t" rtlCol="false" tIns="0" lIns="0" bIns="0" rIns="0">
              <a:spAutoFit/>
            </a:bodyPr>
            <a:lstStyle/>
            <a:p>
              <a:pPr algn="ctr">
                <a:lnSpc>
                  <a:spcPts val="2566"/>
                </a:lnSpc>
              </a:pPr>
              <a:r>
                <a:rPr lang="en-US" sz="1833">
                  <a:solidFill>
                    <a:srgbClr val="FFFFFF"/>
                  </a:solidFill>
                  <a:latin typeface="Open Sans"/>
                </a:rPr>
                <a:t>2024</a:t>
              </a:r>
            </a:p>
          </p:txBody>
        </p:sp>
        <p:sp>
          <p:nvSpPr>
            <p:cNvPr name="TextBox 4" id="4"/>
            <p:cNvSpPr txBox="true"/>
            <p:nvPr/>
          </p:nvSpPr>
          <p:spPr>
            <a:xfrm rot="0">
              <a:off x="2904091" y="8046361"/>
              <a:ext cx="709968" cy="391647"/>
            </a:xfrm>
            <a:prstGeom prst="rect">
              <a:avLst/>
            </a:prstGeom>
          </p:spPr>
          <p:txBody>
            <a:bodyPr anchor="t" rtlCol="false" tIns="0" lIns="0" bIns="0" rIns="0">
              <a:spAutoFit/>
            </a:bodyPr>
            <a:lstStyle/>
            <a:p>
              <a:pPr algn="ctr">
                <a:lnSpc>
                  <a:spcPts val="2566"/>
                </a:lnSpc>
              </a:pPr>
              <a:r>
                <a:rPr lang="en-US" sz="1833">
                  <a:solidFill>
                    <a:srgbClr val="FFFFFF"/>
                  </a:solidFill>
                  <a:latin typeface="Open Sans"/>
                </a:rPr>
                <a:t>2025</a:t>
              </a:r>
            </a:p>
          </p:txBody>
        </p:sp>
        <p:sp>
          <p:nvSpPr>
            <p:cNvPr name="TextBox 5" id="5"/>
            <p:cNvSpPr txBox="true"/>
            <p:nvPr/>
          </p:nvSpPr>
          <p:spPr>
            <a:xfrm rot="0">
              <a:off x="4682861" y="8046361"/>
              <a:ext cx="709968" cy="391647"/>
            </a:xfrm>
            <a:prstGeom prst="rect">
              <a:avLst/>
            </a:prstGeom>
          </p:spPr>
          <p:txBody>
            <a:bodyPr anchor="t" rtlCol="false" tIns="0" lIns="0" bIns="0" rIns="0">
              <a:spAutoFit/>
            </a:bodyPr>
            <a:lstStyle/>
            <a:p>
              <a:pPr algn="ctr">
                <a:lnSpc>
                  <a:spcPts val="2566"/>
                </a:lnSpc>
              </a:pPr>
              <a:r>
                <a:rPr lang="en-US" sz="1833">
                  <a:solidFill>
                    <a:srgbClr val="FFFFFF"/>
                  </a:solidFill>
                  <a:latin typeface="Open Sans"/>
                </a:rPr>
                <a:t>2026</a:t>
              </a:r>
            </a:p>
          </p:txBody>
        </p:sp>
        <p:sp>
          <p:nvSpPr>
            <p:cNvPr name="TextBox 6" id="6"/>
            <p:cNvSpPr txBox="true"/>
            <p:nvPr/>
          </p:nvSpPr>
          <p:spPr>
            <a:xfrm rot="0">
              <a:off x="6461631" y="8046361"/>
              <a:ext cx="709968" cy="391647"/>
            </a:xfrm>
            <a:prstGeom prst="rect">
              <a:avLst/>
            </a:prstGeom>
          </p:spPr>
          <p:txBody>
            <a:bodyPr anchor="t" rtlCol="false" tIns="0" lIns="0" bIns="0" rIns="0">
              <a:spAutoFit/>
            </a:bodyPr>
            <a:lstStyle/>
            <a:p>
              <a:pPr algn="ctr">
                <a:lnSpc>
                  <a:spcPts val="2566"/>
                </a:lnSpc>
              </a:pPr>
              <a:r>
                <a:rPr lang="en-US" sz="1833">
                  <a:solidFill>
                    <a:srgbClr val="FFFFFF"/>
                  </a:solidFill>
                  <a:latin typeface="Open Sans"/>
                </a:rPr>
                <a:t>2027</a:t>
              </a:r>
            </a:p>
          </p:txBody>
        </p:sp>
        <p:sp>
          <p:nvSpPr>
            <p:cNvPr name="TextBox 7" id="7"/>
            <p:cNvSpPr txBox="true"/>
            <p:nvPr/>
          </p:nvSpPr>
          <p:spPr>
            <a:xfrm rot="0">
              <a:off x="8240401" y="8046361"/>
              <a:ext cx="709968" cy="391647"/>
            </a:xfrm>
            <a:prstGeom prst="rect">
              <a:avLst/>
            </a:prstGeom>
          </p:spPr>
          <p:txBody>
            <a:bodyPr anchor="t" rtlCol="false" tIns="0" lIns="0" bIns="0" rIns="0">
              <a:spAutoFit/>
            </a:bodyPr>
            <a:lstStyle/>
            <a:p>
              <a:pPr algn="ctr">
                <a:lnSpc>
                  <a:spcPts val="2566"/>
                </a:lnSpc>
              </a:pPr>
              <a:r>
                <a:rPr lang="en-US" sz="1833">
                  <a:solidFill>
                    <a:srgbClr val="FFFFFF"/>
                  </a:solidFill>
                  <a:latin typeface="Open Sans"/>
                </a:rPr>
                <a:t>2028</a:t>
              </a:r>
            </a:p>
          </p:txBody>
        </p:sp>
        <p:grpSp>
          <p:nvGrpSpPr>
            <p:cNvPr name="Group 8" id="8"/>
            <p:cNvGrpSpPr>
              <a:grpSpLocks noChangeAspect="true"/>
            </p:cNvGrpSpPr>
            <p:nvPr/>
          </p:nvGrpSpPr>
          <p:grpSpPr>
            <a:xfrm rot="0">
              <a:off x="590919" y="181536"/>
              <a:ext cx="8893851" cy="7738174"/>
              <a:chOff x="0" y="0"/>
              <a:chExt cx="10361025" cy="9014702"/>
            </a:xfrm>
          </p:grpSpPr>
          <p:sp>
            <p:nvSpPr>
              <p:cNvPr name="Freeform 9" id="9"/>
              <p:cNvSpPr/>
              <p:nvPr/>
            </p:nvSpPr>
            <p:spPr>
              <a:xfrm flipH="false" flipV="false" rot="0">
                <a:off x="0" y="-6350"/>
                <a:ext cx="10361025" cy="12700"/>
              </a:xfrm>
              <a:custGeom>
                <a:avLst/>
                <a:gdLst/>
                <a:ahLst/>
                <a:cxnLst/>
                <a:rect r="r" b="b" t="t" l="l"/>
                <a:pathLst>
                  <a:path h="12700" w="10361025">
                    <a:moveTo>
                      <a:pt x="0" y="0"/>
                    </a:moveTo>
                    <a:lnTo>
                      <a:pt x="10361025" y="0"/>
                    </a:lnTo>
                    <a:lnTo>
                      <a:pt x="10361025" y="12700"/>
                    </a:lnTo>
                    <a:lnTo>
                      <a:pt x="0" y="12700"/>
                    </a:lnTo>
                    <a:close/>
                  </a:path>
                </a:pathLst>
              </a:custGeom>
              <a:solidFill>
                <a:srgbClr val="FFFFFF">
                  <a:alpha val="24706"/>
                </a:srgbClr>
              </a:solidFill>
            </p:spPr>
          </p:sp>
          <p:sp>
            <p:nvSpPr>
              <p:cNvPr name="Freeform 10" id="10"/>
              <p:cNvSpPr/>
              <p:nvPr/>
            </p:nvSpPr>
            <p:spPr>
              <a:xfrm flipH="false" flipV="false" rot="0">
                <a:off x="0" y="1796590"/>
                <a:ext cx="10361025" cy="12700"/>
              </a:xfrm>
              <a:custGeom>
                <a:avLst/>
                <a:gdLst/>
                <a:ahLst/>
                <a:cxnLst/>
                <a:rect r="r" b="b" t="t" l="l"/>
                <a:pathLst>
                  <a:path h="12700" w="10361025">
                    <a:moveTo>
                      <a:pt x="0" y="0"/>
                    </a:moveTo>
                    <a:lnTo>
                      <a:pt x="10361025" y="0"/>
                    </a:lnTo>
                    <a:lnTo>
                      <a:pt x="10361025" y="12700"/>
                    </a:lnTo>
                    <a:lnTo>
                      <a:pt x="0" y="12700"/>
                    </a:lnTo>
                    <a:close/>
                  </a:path>
                </a:pathLst>
              </a:custGeom>
              <a:solidFill>
                <a:srgbClr val="FFFFFF">
                  <a:alpha val="24706"/>
                </a:srgbClr>
              </a:solidFill>
            </p:spPr>
          </p:sp>
          <p:sp>
            <p:nvSpPr>
              <p:cNvPr name="Freeform 11" id="11"/>
              <p:cNvSpPr/>
              <p:nvPr/>
            </p:nvSpPr>
            <p:spPr>
              <a:xfrm flipH="false" flipV="false" rot="0">
                <a:off x="0" y="3599531"/>
                <a:ext cx="10361025" cy="12700"/>
              </a:xfrm>
              <a:custGeom>
                <a:avLst/>
                <a:gdLst/>
                <a:ahLst/>
                <a:cxnLst/>
                <a:rect r="r" b="b" t="t" l="l"/>
                <a:pathLst>
                  <a:path h="12700" w="10361025">
                    <a:moveTo>
                      <a:pt x="0" y="0"/>
                    </a:moveTo>
                    <a:lnTo>
                      <a:pt x="10361025" y="0"/>
                    </a:lnTo>
                    <a:lnTo>
                      <a:pt x="10361025" y="12700"/>
                    </a:lnTo>
                    <a:lnTo>
                      <a:pt x="0" y="12700"/>
                    </a:lnTo>
                    <a:close/>
                  </a:path>
                </a:pathLst>
              </a:custGeom>
              <a:solidFill>
                <a:srgbClr val="FFFFFF">
                  <a:alpha val="24706"/>
                </a:srgbClr>
              </a:solidFill>
            </p:spPr>
          </p:sp>
          <p:sp>
            <p:nvSpPr>
              <p:cNvPr name="Freeform 12" id="12"/>
              <p:cNvSpPr/>
              <p:nvPr/>
            </p:nvSpPr>
            <p:spPr>
              <a:xfrm flipH="false" flipV="false" rot="0">
                <a:off x="0" y="5402471"/>
                <a:ext cx="10361025" cy="12700"/>
              </a:xfrm>
              <a:custGeom>
                <a:avLst/>
                <a:gdLst/>
                <a:ahLst/>
                <a:cxnLst/>
                <a:rect r="r" b="b" t="t" l="l"/>
                <a:pathLst>
                  <a:path h="12700" w="10361025">
                    <a:moveTo>
                      <a:pt x="0" y="0"/>
                    </a:moveTo>
                    <a:lnTo>
                      <a:pt x="10361025" y="0"/>
                    </a:lnTo>
                    <a:lnTo>
                      <a:pt x="10361025" y="12700"/>
                    </a:lnTo>
                    <a:lnTo>
                      <a:pt x="0" y="12700"/>
                    </a:lnTo>
                    <a:close/>
                  </a:path>
                </a:pathLst>
              </a:custGeom>
              <a:solidFill>
                <a:srgbClr val="FFFFFF">
                  <a:alpha val="24706"/>
                </a:srgbClr>
              </a:solidFill>
            </p:spPr>
          </p:sp>
          <p:sp>
            <p:nvSpPr>
              <p:cNvPr name="Freeform 13" id="13"/>
              <p:cNvSpPr/>
              <p:nvPr/>
            </p:nvSpPr>
            <p:spPr>
              <a:xfrm flipH="false" flipV="false" rot="0">
                <a:off x="0" y="7205411"/>
                <a:ext cx="10361025" cy="12700"/>
              </a:xfrm>
              <a:custGeom>
                <a:avLst/>
                <a:gdLst/>
                <a:ahLst/>
                <a:cxnLst/>
                <a:rect r="r" b="b" t="t" l="l"/>
                <a:pathLst>
                  <a:path h="12700" w="10361025">
                    <a:moveTo>
                      <a:pt x="0" y="0"/>
                    </a:moveTo>
                    <a:lnTo>
                      <a:pt x="10361025" y="0"/>
                    </a:lnTo>
                    <a:lnTo>
                      <a:pt x="10361025" y="12700"/>
                    </a:lnTo>
                    <a:lnTo>
                      <a:pt x="0" y="12700"/>
                    </a:lnTo>
                    <a:close/>
                  </a:path>
                </a:pathLst>
              </a:custGeom>
              <a:solidFill>
                <a:srgbClr val="FFFFFF">
                  <a:alpha val="24706"/>
                </a:srgbClr>
              </a:solidFill>
            </p:spPr>
          </p:sp>
          <p:sp>
            <p:nvSpPr>
              <p:cNvPr name="Freeform 14" id="14"/>
              <p:cNvSpPr/>
              <p:nvPr/>
            </p:nvSpPr>
            <p:spPr>
              <a:xfrm flipH="false" flipV="false" rot="0">
                <a:off x="0" y="9008352"/>
                <a:ext cx="10361025" cy="12700"/>
              </a:xfrm>
              <a:custGeom>
                <a:avLst/>
                <a:gdLst/>
                <a:ahLst/>
                <a:cxnLst/>
                <a:rect r="r" b="b" t="t" l="l"/>
                <a:pathLst>
                  <a:path h="12700" w="10361025">
                    <a:moveTo>
                      <a:pt x="0" y="0"/>
                    </a:moveTo>
                    <a:lnTo>
                      <a:pt x="10361025" y="0"/>
                    </a:lnTo>
                    <a:lnTo>
                      <a:pt x="10361025" y="12700"/>
                    </a:lnTo>
                    <a:lnTo>
                      <a:pt x="0" y="12700"/>
                    </a:lnTo>
                    <a:close/>
                  </a:path>
                </a:pathLst>
              </a:custGeom>
              <a:solidFill>
                <a:srgbClr val="FFFFFF">
                  <a:alpha val="60000"/>
                </a:srgbClr>
              </a:solidFill>
            </p:spPr>
          </p:sp>
        </p:grpSp>
        <p:sp>
          <p:nvSpPr>
            <p:cNvPr name="TextBox 15" id="15"/>
            <p:cNvSpPr txBox="true"/>
            <p:nvPr/>
          </p:nvSpPr>
          <p:spPr>
            <a:xfrm rot="0">
              <a:off x="0" y="-28575"/>
              <a:ext cx="435693" cy="391647"/>
            </a:xfrm>
            <a:prstGeom prst="rect">
              <a:avLst/>
            </a:prstGeom>
          </p:spPr>
          <p:txBody>
            <a:bodyPr anchor="t" rtlCol="false" tIns="0" lIns="0" bIns="0" rIns="0">
              <a:spAutoFit/>
            </a:bodyPr>
            <a:lstStyle/>
            <a:p>
              <a:pPr algn="r">
                <a:lnSpc>
                  <a:spcPts val="2566"/>
                </a:lnSpc>
              </a:pPr>
              <a:r>
                <a:rPr lang="en-US" sz="1833">
                  <a:solidFill>
                    <a:srgbClr val="FFFFFF"/>
                  </a:solidFill>
                  <a:latin typeface="Open Sans"/>
                </a:rPr>
                <a:t>50 </a:t>
              </a:r>
            </a:p>
          </p:txBody>
        </p:sp>
        <p:sp>
          <p:nvSpPr>
            <p:cNvPr name="TextBox 16" id="16"/>
            <p:cNvSpPr txBox="true"/>
            <p:nvPr/>
          </p:nvSpPr>
          <p:spPr>
            <a:xfrm rot="0">
              <a:off x="0" y="1519060"/>
              <a:ext cx="435693" cy="391647"/>
            </a:xfrm>
            <a:prstGeom prst="rect">
              <a:avLst/>
            </a:prstGeom>
          </p:spPr>
          <p:txBody>
            <a:bodyPr anchor="t" rtlCol="false" tIns="0" lIns="0" bIns="0" rIns="0">
              <a:spAutoFit/>
            </a:bodyPr>
            <a:lstStyle/>
            <a:p>
              <a:pPr algn="r">
                <a:lnSpc>
                  <a:spcPts val="2566"/>
                </a:lnSpc>
              </a:pPr>
              <a:r>
                <a:rPr lang="en-US" sz="1833">
                  <a:solidFill>
                    <a:srgbClr val="FFFFFF"/>
                  </a:solidFill>
                  <a:latin typeface="Open Sans"/>
                </a:rPr>
                <a:t>40 </a:t>
              </a:r>
            </a:p>
          </p:txBody>
        </p:sp>
        <p:sp>
          <p:nvSpPr>
            <p:cNvPr name="TextBox 17" id="17"/>
            <p:cNvSpPr txBox="true"/>
            <p:nvPr/>
          </p:nvSpPr>
          <p:spPr>
            <a:xfrm rot="0">
              <a:off x="0" y="3066694"/>
              <a:ext cx="435693" cy="391647"/>
            </a:xfrm>
            <a:prstGeom prst="rect">
              <a:avLst/>
            </a:prstGeom>
          </p:spPr>
          <p:txBody>
            <a:bodyPr anchor="t" rtlCol="false" tIns="0" lIns="0" bIns="0" rIns="0">
              <a:spAutoFit/>
            </a:bodyPr>
            <a:lstStyle/>
            <a:p>
              <a:pPr algn="r">
                <a:lnSpc>
                  <a:spcPts val="2566"/>
                </a:lnSpc>
              </a:pPr>
              <a:r>
                <a:rPr lang="en-US" sz="1833">
                  <a:solidFill>
                    <a:srgbClr val="FFFFFF"/>
                  </a:solidFill>
                  <a:latin typeface="Open Sans"/>
                </a:rPr>
                <a:t>30 </a:t>
              </a:r>
            </a:p>
          </p:txBody>
        </p:sp>
        <p:sp>
          <p:nvSpPr>
            <p:cNvPr name="TextBox 18" id="18"/>
            <p:cNvSpPr txBox="true"/>
            <p:nvPr/>
          </p:nvSpPr>
          <p:spPr>
            <a:xfrm rot="0">
              <a:off x="0" y="4614329"/>
              <a:ext cx="435693" cy="391647"/>
            </a:xfrm>
            <a:prstGeom prst="rect">
              <a:avLst/>
            </a:prstGeom>
          </p:spPr>
          <p:txBody>
            <a:bodyPr anchor="t" rtlCol="false" tIns="0" lIns="0" bIns="0" rIns="0">
              <a:spAutoFit/>
            </a:bodyPr>
            <a:lstStyle/>
            <a:p>
              <a:pPr algn="r">
                <a:lnSpc>
                  <a:spcPts val="2566"/>
                </a:lnSpc>
              </a:pPr>
              <a:r>
                <a:rPr lang="en-US" sz="1833">
                  <a:solidFill>
                    <a:srgbClr val="FFFFFF"/>
                  </a:solidFill>
                  <a:latin typeface="Open Sans"/>
                </a:rPr>
                <a:t>20 </a:t>
              </a:r>
            </a:p>
          </p:txBody>
        </p:sp>
        <p:sp>
          <p:nvSpPr>
            <p:cNvPr name="TextBox 19" id="19"/>
            <p:cNvSpPr txBox="true"/>
            <p:nvPr/>
          </p:nvSpPr>
          <p:spPr>
            <a:xfrm rot="0">
              <a:off x="0" y="6161964"/>
              <a:ext cx="435693" cy="391647"/>
            </a:xfrm>
            <a:prstGeom prst="rect">
              <a:avLst/>
            </a:prstGeom>
          </p:spPr>
          <p:txBody>
            <a:bodyPr anchor="t" rtlCol="false" tIns="0" lIns="0" bIns="0" rIns="0">
              <a:spAutoFit/>
            </a:bodyPr>
            <a:lstStyle/>
            <a:p>
              <a:pPr algn="r">
                <a:lnSpc>
                  <a:spcPts val="2566"/>
                </a:lnSpc>
              </a:pPr>
              <a:r>
                <a:rPr lang="en-US" sz="1833">
                  <a:solidFill>
                    <a:srgbClr val="FFFFFF"/>
                  </a:solidFill>
                  <a:latin typeface="Open Sans"/>
                </a:rPr>
                <a:t>10 </a:t>
              </a:r>
            </a:p>
          </p:txBody>
        </p:sp>
        <p:sp>
          <p:nvSpPr>
            <p:cNvPr name="TextBox 20" id="20"/>
            <p:cNvSpPr txBox="true"/>
            <p:nvPr/>
          </p:nvSpPr>
          <p:spPr>
            <a:xfrm rot="0">
              <a:off x="177523" y="7709599"/>
              <a:ext cx="258170" cy="391647"/>
            </a:xfrm>
            <a:prstGeom prst="rect">
              <a:avLst/>
            </a:prstGeom>
          </p:spPr>
          <p:txBody>
            <a:bodyPr anchor="t" rtlCol="false" tIns="0" lIns="0" bIns="0" rIns="0">
              <a:spAutoFit/>
            </a:bodyPr>
            <a:lstStyle/>
            <a:p>
              <a:pPr algn="r">
                <a:lnSpc>
                  <a:spcPts val="2566"/>
                </a:lnSpc>
              </a:pPr>
              <a:r>
                <a:rPr lang="en-US" sz="1833">
                  <a:solidFill>
                    <a:srgbClr val="FFFFFF"/>
                  </a:solidFill>
                  <a:latin typeface="Open Sans"/>
                </a:rPr>
                <a:t>0 </a:t>
              </a:r>
            </a:p>
          </p:txBody>
        </p:sp>
        <p:grpSp>
          <p:nvGrpSpPr>
            <p:cNvPr name="Group 21" id="21"/>
            <p:cNvGrpSpPr>
              <a:grpSpLocks noChangeAspect="true"/>
            </p:cNvGrpSpPr>
            <p:nvPr/>
          </p:nvGrpSpPr>
          <p:grpSpPr>
            <a:xfrm rot="0">
              <a:off x="1371288" y="72520"/>
              <a:ext cx="7333113" cy="7956206"/>
              <a:chOff x="909102" y="-127000"/>
              <a:chExt cx="8542820" cy="9268702"/>
            </a:xfrm>
          </p:grpSpPr>
          <p:sp>
            <p:nvSpPr>
              <p:cNvPr name="Freeform 22" id="22"/>
              <p:cNvSpPr/>
              <p:nvPr/>
            </p:nvSpPr>
            <p:spPr>
              <a:xfrm flipH="false" flipV="false" rot="0">
                <a:off x="909102" y="6823239"/>
                <a:ext cx="2227176" cy="2317897"/>
              </a:xfrm>
              <a:custGeom>
                <a:avLst/>
                <a:gdLst/>
                <a:ahLst/>
                <a:cxnLst/>
                <a:rect r="r" b="b" t="t" l="l"/>
                <a:pathLst>
                  <a:path h="2317897" w="2227176">
                    <a:moveTo>
                      <a:pt x="254000" y="2191463"/>
                    </a:moveTo>
                    <a:cubicBezTo>
                      <a:pt x="253688" y="2121544"/>
                      <a:pt x="196920" y="2065029"/>
                      <a:pt x="127000" y="2065029"/>
                    </a:cubicBezTo>
                    <a:cubicBezTo>
                      <a:pt x="57081" y="2065029"/>
                      <a:pt x="313" y="2121544"/>
                      <a:pt x="0" y="2191463"/>
                    </a:cubicBezTo>
                    <a:cubicBezTo>
                      <a:pt x="313" y="2261381"/>
                      <a:pt x="57081" y="2317896"/>
                      <a:pt x="127000" y="2317896"/>
                    </a:cubicBezTo>
                    <a:cubicBezTo>
                      <a:pt x="196920" y="2317896"/>
                      <a:pt x="253688" y="2261381"/>
                      <a:pt x="254000" y="2191463"/>
                    </a:cubicBezTo>
                    <a:close/>
                    <a:moveTo>
                      <a:pt x="108657" y="2173893"/>
                    </a:moveTo>
                    <a:cubicBezTo>
                      <a:pt x="99029" y="2184035"/>
                      <a:pt x="99410" y="2200051"/>
                      <a:pt x="109509" y="2209724"/>
                    </a:cubicBezTo>
                    <a:cubicBezTo>
                      <a:pt x="119608" y="2219397"/>
                      <a:pt x="135626" y="2219087"/>
                      <a:pt x="145344" y="2209032"/>
                    </a:cubicBezTo>
                    <a:lnTo>
                      <a:pt x="2217549" y="45504"/>
                    </a:lnTo>
                    <a:cubicBezTo>
                      <a:pt x="2227177" y="35362"/>
                      <a:pt x="2226796" y="19346"/>
                      <a:pt x="2216697" y="9673"/>
                    </a:cubicBezTo>
                    <a:cubicBezTo>
                      <a:pt x="2206598" y="0"/>
                      <a:pt x="2190580" y="310"/>
                      <a:pt x="2180862" y="10365"/>
                    </a:cubicBezTo>
                    <a:close/>
                  </a:path>
                </a:pathLst>
              </a:custGeom>
              <a:solidFill>
                <a:srgbClr val="FFFFFF"/>
              </a:solidFill>
            </p:spPr>
          </p:sp>
          <p:sp>
            <p:nvSpPr>
              <p:cNvPr name="Freeform 23" id="23"/>
              <p:cNvSpPr/>
              <p:nvPr/>
            </p:nvSpPr>
            <p:spPr>
              <a:xfrm flipH="false" flipV="false" rot="0">
                <a:off x="2981308" y="2134747"/>
                <a:ext cx="2228033" cy="4842860"/>
              </a:xfrm>
              <a:custGeom>
                <a:avLst/>
                <a:gdLst/>
                <a:ahLst/>
                <a:cxnLst/>
                <a:rect r="r" b="b" t="t" l="l"/>
                <a:pathLst>
                  <a:path h="4842860" w="2228033">
                    <a:moveTo>
                      <a:pt x="254000" y="4716426"/>
                    </a:moveTo>
                    <a:cubicBezTo>
                      <a:pt x="253687" y="4646508"/>
                      <a:pt x="196919" y="4589993"/>
                      <a:pt x="127000" y="4589993"/>
                    </a:cubicBezTo>
                    <a:cubicBezTo>
                      <a:pt x="57080" y="4589993"/>
                      <a:pt x="312" y="4646508"/>
                      <a:pt x="0" y="4716426"/>
                    </a:cubicBezTo>
                    <a:cubicBezTo>
                      <a:pt x="312" y="4786344"/>
                      <a:pt x="57080" y="4842860"/>
                      <a:pt x="127000" y="4842860"/>
                    </a:cubicBezTo>
                    <a:cubicBezTo>
                      <a:pt x="196919" y="4842860"/>
                      <a:pt x="253687" y="4786344"/>
                      <a:pt x="254000" y="4716426"/>
                    </a:cubicBezTo>
                    <a:close/>
                    <a:moveTo>
                      <a:pt x="103768" y="4706156"/>
                    </a:moveTo>
                    <a:cubicBezTo>
                      <a:pt x="98171" y="4718971"/>
                      <a:pt x="103985" y="4733900"/>
                      <a:pt x="116775" y="4739554"/>
                    </a:cubicBezTo>
                    <a:cubicBezTo>
                      <a:pt x="129565" y="4745208"/>
                      <a:pt x="144520" y="4739461"/>
                      <a:pt x="150231" y="4726696"/>
                    </a:cubicBezTo>
                    <a:lnTo>
                      <a:pt x="2222436" y="39051"/>
                    </a:lnTo>
                    <a:cubicBezTo>
                      <a:pt x="2228033" y="26236"/>
                      <a:pt x="2222218" y="11307"/>
                      <a:pt x="2209428" y="5654"/>
                    </a:cubicBezTo>
                    <a:cubicBezTo>
                      <a:pt x="2196638" y="0"/>
                      <a:pt x="2181684" y="5747"/>
                      <a:pt x="2175973" y="18512"/>
                    </a:cubicBezTo>
                    <a:close/>
                  </a:path>
                </a:pathLst>
              </a:custGeom>
              <a:solidFill>
                <a:srgbClr val="FFFFFF"/>
              </a:solidFill>
            </p:spPr>
          </p:sp>
          <p:sp>
            <p:nvSpPr>
              <p:cNvPr name="Freeform 24" id="24"/>
              <p:cNvSpPr/>
              <p:nvPr/>
            </p:nvSpPr>
            <p:spPr>
              <a:xfrm flipH="false" flipV="false" rot="0">
                <a:off x="5053512" y="2037095"/>
                <a:ext cx="2227948" cy="1597570"/>
              </a:xfrm>
              <a:custGeom>
                <a:avLst/>
                <a:gdLst/>
                <a:ahLst/>
                <a:cxnLst/>
                <a:rect r="r" b="b" t="t" l="l"/>
                <a:pathLst>
                  <a:path h="1597570" w="2227948">
                    <a:moveTo>
                      <a:pt x="254000" y="126433"/>
                    </a:moveTo>
                    <a:cubicBezTo>
                      <a:pt x="253688" y="56515"/>
                      <a:pt x="196919" y="0"/>
                      <a:pt x="127000" y="0"/>
                    </a:cubicBezTo>
                    <a:cubicBezTo>
                      <a:pt x="57081" y="0"/>
                      <a:pt x="313" y="56515"/>
                      <a:pt x="0" y="126433"/>
                    </a:cubicBezTo>
                    <a:cubicBezTo>
                      <a:pt x="313" y="196352"/>
                      <a:pt x="57081" y="252867"/>
                      <a:pt x="127000" y="252867"/>
                    </a:cubicBezTo>
                    <a:cubicBezTo>
                      <a:pt x="196919" y="252867"/>
                      <a:pt x="253688" y="196352"/>
                      <a:pt x="254000" y="126433"/>
                    </a:cubicBezTo>
                    <a:close/>
                    <a:moveTo>
                      <a:pt x="141511" y="105586"/>
                    </a:moveTo>
                    <a:cubicBezTo>
                      <a:pt x="129998" y="97649"/>
                      <a:pt x="114235" y="100510"/>
                      <a:pt x="106246" y="111987"/>
                    </a:cubicBezTo>
                    <a:cubicBezTo>
                      <a:pt x="98258" y="123465"/>
                      <a:pt x="101048" y="139241"/>
                      <a:pt x="112490" y="147281"/>
                    </a:cubicBezTo>
                    <a:lnTo>
                      <a:pt x="2184695" y="1589633"/>
                    </a:lnTo>
                    <a:cubicBezTo>
                      <a:pt x="2196208" y="1597570"/>
                      <a:pt x="2211971" y="1594709"/>
                      <a:pt x="2219960" y="1583231"/>
                    </a:cubicBezTo>
                    <a:cubicBezTo>
                      <a:pt x="2227948" y="1571754"/>
                      <a:pt x="2225157" y="1555978"/>
                      <a:pt x="2213716" y="1547938"/>
                    </a:cubicBezTo>
                    <a:close/>
                  </a:path>
                </a:pathLst>
              </a:custGeom>
              <a:solidFill>
                <a:srgbClr val="FFFFFF"/>
              </a:solidFill>
            </p:spPr>
          </p:sp>
          <p:sp>
            <p:nvSpPr>
              <p:cNvPr name="Freeform 25" id="25"/>
              <p:cNvSpPr/>
              <p:nvPr/>
            </p:nvSpPr>
            <p:spPr>
              <a:xfrm flipH="false" flipV="false" rot="0">
                <a:off x="7125718" y="3118859"/>
                <a:ext cx="2326205" cy="613455"/>
              </a:xfrm>
              <a:custGeom>
                <a:avLst/>
                <a:gdLst/>
                <a:ahLst/>
                <a:cxnLst/>
                <a:rect r="r" b="b" t="t" l="l"/>
                <a:pathLst>
                  <a:path h="613455" w="2326205">
                    <a:moveTo>
                      <a:pt x="254000" y="487022"/>
                    </a:moveTo>
                    <a:cubicBezTo>
                      <a:pt x="253687" y="417103"/>
                      <a:pt x="196919" y="360588"/>
                      <a:pt x="127000" y="360588"/>
                    </a:cubicBezTo>
                    <a:cubicBezTo>
                      <a:pt x="57081" y="360588"/>
                      <a:pt x="312" y="417103"/>
                      <a:pt x="0" y="487022"/>
                    </a:cubicBezTo>
                    <a:cubicBezTo>
                      <a:pt x="312" y="556940"/>
                      <a:pt x="57081" y="613455"/>
                      <a:pt x="127000" y="613455"/>
                    </a:cubicBezTo>
                    <a:cubicBezTo>
                      <a:pt x="196919" y="613455"/>
                      <a:pt x="253687" y="556940"/>
                      <a:pt x="254000" y="487022"/>
                    </a:cubicBezTo>
                    <a:close/>
                    <a:moveTo>
                      <a:pt x="122645" y="461998"/>
                    </a:moveTo>
                    <a:cubicBezTo>
                      <a:pt x="108879" y="464456"/>
                      <a:pt x="99690" y="477580"/>
                      <a:pt x="102087" y="491357"/>
                    </a:cubicBezTo>
                    <a:cubicBezTo>
                      <a:pt x="104484" y="505133"/>
                      <a:pt x="117566" y="514381"/>
                      <a:pt x="131354" y="512046"/>
                    </a:cubicBezTo>
                    <a:lnTo>
                      <a:pt x="2203559" y="151458"/>
                    </a:lnTo>
                    <a:cubicBezTo>
                      <a:pt x="2217325" y="148999"/>
                      <a:pt x="2226514" y="135876"/>
                      <a:pt x="2224117" y="122099"/>
                    </a:cubicBezTo>
                    <a:cubicBezTo>
                      <a:pt x="2221720" y="108322"/>
                      <a:pt x="2208638" y="99074"/>
                      <a:pt x="2194850" y="101410"/>
                    </a:cubicBezTo>
                    <a:close/>
                    <a:moveTo>
                      <a:pt x="2326204" y="126434"/>
                    </a:moveTo>
                    <a:cubicBezTo>
                      <a:pt x="2325892" y="56515"/>
                      <a:pt x="2269123" y="0"/>
                      <a:pt x="2199204" y="0"/>
                    </a:cubicBezTo>
                    <a:cubicBezTo>
                      <a:pt x="2129285" y="0"/>
                      <a:pt x="2072517" y="56515"/>
                      <a:pt x="2072204" y="126434"/>
                    </a:cubicBezTo>
                    <a:cubicBezTo>
                      <a:pt x="2072517" y="196352"/>
                      <a:pt x="2129285" y="252867"/>
                      <a:pt x="2199204" y="252867"/>
                    </a:cubicBezTo>
                    <a:cubicBezTo>
                      <a:pt x="2269123" y="252867"/>
                      <a:pt x="2325892" y="196352"/>
                      <a:pt x="2326204" y="126434"/>
                    </a:cubicBezTo>
                    <a:close/>
                  </a:path>
                </a:pathLst>
              </a:custGeom>
              <a:solidFill>
                <a:srgbClr val="FFFFFF"/>
              </a:solidFill>
            </p:spPr>
          </p:sp>
          <p:sp>
            <p:nvSpPr>
              <p:cNvPr name="Freeform 26" id="26"/>
              <p:cNvSpPr/>
              <p:nvPr/>
            </p:nvSpPr>
            <p:spPr>
              <a:xfrm flipH="false" flipV="false" rot="0">
                <a:off x="909102" y="6724740"/>
                <a:ext cx="2227949" cy="1597571"/>
              </a:xfrm>
              <a:custGeom>
                <a:avLst/>
                <a:gdLst/>
                <a:ahLst/>
                <a:cxnLst/>
                <a:rect r="r" b="b" t="t" l="l"/>
                <a:pathLst>
                  <a:path h="1597571" w="2227949">
                    <a:moveTo>
                      <a:pt x="254000" y="126433"/>
                    </a:moveTo>
                    <a:cubicBezTo>
                      <a:pt x="253688" y="56515"/>
                      <a:pt x="196920" y="0"/>
                      <a:pt x="127000" y="0"/>
                    </a:cubicBezTo>
                    <a:cubicBezTo>
                      <a:pt x="57081" y="0"/>
                      <a:pt x="313" y="56515"/>
                      <a:pt x="0" y="126433"/>
                    </a:cubicBezTo>
                    <a:cubicBezTo>
                      <a:pt x="313" y="196351"/>
                      <a:pt x="57081" y="252867"/>
                      <a:pt x="127000" y="252867"/>
                    </a:cubicBezTo>
                    <a:cubicBezTo>
                      <a:pt x="196920" y="252867"/>
                      <a:pt x="253688" y="196351"/>
                      <a:pt x="254000" y="126433"/>
                    </a:cubicBezTo>
                    <a:close/>
                    <a:moveTo>
                      <a:pt x="141511" y="105586"/>
                    </a:moveTo>
                    <a:cubicBezTo>
                      <a:pt x="129998" y="97652"/>
                      <a:pt x="114238" y="100515"/>
                      <a:pt x="106250" y="111990"/>
                    </a:cubicBezTo>
                    <a:cubicBezTo>
                      <a:pt x="98263" y="123466"/>
                      <a:pt x="101052" y="139239"/>
                      <a:pt x="112490" y="147280"/>
                    </a:cubicBezTo>
                    <a:lnTo>
                      <a:pt x="2184695" y="1589632"/>
                    </a:lnTo>
                    <a:cubicBezTo>
                      <a:pt x="2196207" y="1597571"/>
                      <a:pt x="2211971" y="1594710"/>
                      <a:pt x="2219960" y="1583233"/>
                    </a:cubicBezTo>
                    <a:cubicBezTo>
                      <a:pt x="2227950" y="1571755"/>
                      <a:pt x="2225158" y="1555979"/>
                      <a:pt x="2213716" y="1547939"/>
                    </a:cubicBezTo>
                    <a:close/>
                  </a:path>
                </a:pathLst>
              </a:custGeom>
              <a:solidFill>
                <a:srgbClr val="E6E706"/>
              </a:solidFill>
            </p:spPr>
          </p:sp>
          <p:sp>
            <p:nvSpPr>
              <p:cNvPr name="Freeform 27" id="27"/>
              <p:cNvSpPr/>
              <p:nvPr/>
            </p:nvSpPr>
            <p:spPr>
              <a:xfrm flipH="false" flipV="false" rot="0">
                <a:off x="2981308" y="5380125"/>
                <a:ext cx="2227942" cy="3039833"/>
              </a:xfrm>
              <a:custGeom>
                <a:avLst/>
                <a:gdLst/>
                <a:ahLst/>
                <a:cxnLst/>
                <a:rect r="r" b="b" t="t" l="l"/>
                <a:pathLst>
                  <a:path h="3039833" w="2227942">
                    <a:moveTo>
                      <a:pt x="254000" y="2913401"/>
                    </a:moveTo>
                    <a:cubicBezTo>
                      <a:pt x="253687" y="2843482"/>
                      <a:pt x="196919" y="2786967"/>
                      <a:pt x="127000" y="2786967"/>
                    </a:cubicBezTo>
                    <a:cubicBezTo>
                      <a:pt x="57080" y="2786967"/>
                      <a:pt x="312" y="2843482"/>
                      <a:pt x="0" y="2913401"/>
                    </a:cubicBezTo>
                    <a:cubicBezTo>
                      <a:pt x="312" y="2983319"/>
                      <a:pt x="57080" y="3039834"/>
                      <a:pt x="127000" y="3039834"/>
                    </a:cubicBezTo>
                    <a:cubicBezTo>
                      <a:pt x="196919" y="3039834"/>
                      <a:pt x="253687" y="2983319"/>
                      <a:pt x="254000" y="2913401"/>
                    </a:cubicBezTo>
                    <a:close/>
                    <a:moveTo>
                      <a:pt x="106370" y="2898582"/>
                    </a:moveTo>
                    <a:cubicBezTo>
                      <a:pt x="98263" y="2909976"/>
                      <a:pt x="100890" y="2925780"/>
                      <a:pt x="112247" y="2933938"/>
                    </a:cubicBezTo>
                    <a:cubicBezTo>
                      <a:pt x="123604" y="2942096"/>
                      <a:pt x="139420" y="2939540"/>
                      <a:pt x="147629" y="2928219"/>
                    </a:cubicBezTo>
                    <a:lnTo>
                      <a:pt x="2219833" y="43515"/>
                    </a:lnTo>
                    <a:cubicBezTo>
                      <a:pt x="2227941" y="32121"/>
                      <a:pt x="2225314" y="16317"/>
                      <a:pt x="2213957" y="8159"/>
                    </a:cubicBezTo>
                    <a:cubicBezTo>
                      <a:pt x="2202600" y="0"/>
                      <a:pt x="2186784" y="2557"/>
                      <a:pt x="2178575" y="13877"/>
                    </a:cubicBezTo>
                    <a:close/>
                  </a:path>
                </a:pathLst>
              </a:custGeom>
              <a:solidFill>
                <a:srgbClr val="E6E706"/>
              </a:solidFill>
            </p:spPr>
          </p:sp>
          <p:sp>
            <p:nvSpPr>
              <p:cNvPr name="Freeform 28" id="28"/>
              <p:cNvSpPr/>
              <p:nvPr/>
            </p:nvSpPr>
            <p:spPr>
              <a:xfrm flipH="false" flipV="false" rot="0">
                <a:off x="5053512" y="5282388"/>
                <a:ext cx="2227971" cy="1056716"/>
              </a:xfrm>
              <a:custGeom>
                <a:avLst/>
                <a:gdLst/>
                <a:ahLst/>
                <a:cxnLst/>
                <a:rect r="r" b="b" t="t" l="l"/>
                <a:pathLst>
                  <a:path h="1056716" w="2227971">
                    <a:moveTo>
                      <a:pt x="254000" y="126433"/>
                    </a:moveTo>
                    <a:cubicBezTo>
                      <a:pt x="253688" y="56514"/>
                      <a:pt x="196919" y="0"/>
                      <a:pt x="127000" y="0"/>
                    </a:cubicBezTo>
                    <a:cubicBezTo>
                      <a:pt x="57081" y="0"/>
                      <a:pt x="313" y="56514"/>
                      <a:pt x="0" y="126433"/>
                    </a:cubicBezTo>
                    <a:cubicBezTo>
                      <a:pt x="313" y="196352"/>
                      <a:pt x="57081" y="252866"/>
                      <a:pt x="127000" y="252866"/>
                    </a:cubicBezTo>
                    <a:cubicBezTo>
                      <a:pt x="196919" y="252866"/>
                      <a:pt x="253688" y="196352"/>
                      <a:pt x="254000" y="126433"/>
                    </a:cubicBezTo>
                    <a:close/>
                    <a:moveTo>
                      <a:pt x="137133" y="103141"/>
                    </a:moveTo>
                    <a:cubicBezTo>
                      <a:pt x="124285" y="97620"/>
                      <a:pt x="109391" y="103523"/>
                      <a:pt x="103813" y="116346"/>
                    </a:cubicBezTo>
                    <a:cubicBezTo>
                      <a:pt x="98234" y="129169"/>
                      <a:pt x="104070" y="144089"/>
                      <a:pt x="116868" y="149725"/>
                    </a:cubicBezTo>
                    <a:lnTo>
                      <a:pt x="2189073" y="1051195"/>
                    </a:lnTo>
                    <a:cubicBezTo>
                      <a:pt x="2201921" y="1056716"/>
                      <a:pt x="2216815" y="1050813"/>
                      <a:pt x="2222393" y="1037990"/>
                    </a:cubicBezTo>
                    <a:cubicBezTo>
                      <a:pt x="2227971" y="1025167"/>
                      <a:pt x="2222135" y="1010247"/>
                      <a:pt x="2209338" y="1004612"/>
                    </a:cubicBezTo>
                    <a:close/>
                  </a:path>
                </a:pathLst>
              </a:custGeom>
              <a:solidFill>
                <a:srgbClr val="E6E706"/>
              </a:solidFill>
            </p:spPr>
          </p:sp>
          <p:sp>
            <p:nvSpPr>
              <p:cNvPr name="Freeform 29" id="29"/>
              <p:cNvSpPr/>
              <p:nvPr/>
            </p:nvSpPr>
            <p:spPr>
              <a:xfrm flipH="false" flipV="false" rot="0">
                <a:off x="7125718" y="-126433"/>
                <a:ext cx="2326205" cy="6563158"/>
              </a:xfrm>
              <a:custGeom>
                <a:avLst/>
                <a:gdLst/>
                <a:ahLst/>
                <a:cxnLst/>
                <a:rect r="r" b="b" t="t" l="l"/>
                <a:pathLst>
                  <a:path h="6563158" w="2326205">
                    <a:moveTo>
                      <a:pt x="254000" y="6436724"/>
                    </a:moveTo>
                    <a:cubicBezTo>
                      <a:pt x="253687" y="6366806"/>
                      <a:pt x="196919" y="6310291"/>
                      <a:pt x="127000" y="6310291"/>
                    </a:cubicBezTo>
                    <a:cubicBezTo>
                      <a:pt x="57081" y="6310291"/>
                      <a:pt x="312" y="6366806"/>
                      <a:pt x="0" y="6436724"/>
                    </a:cubicBezTo>
                    <a:cubicBezTo>
                      <a:pt x="312" y="6506643"/>
                      <a:pt x="57081" y="6563158"/>
                      <a:pt x="127000" y="6563158"/>
                    </a:cubicBezTo>
                    <a:cubicBezTo>
                      <a:pt x="196919" y="6563158"/>
                      <a:pt x="253687" y="6506643"/>
                      <a:pt x="254000" y="6436724"/>
                    </a:cubicBezTo>
                    <a:close/>
                    <a:moveTo>
                      <a:pt x="102867" y="6428799"/>
                    </a:moveTo>
                    <a:cubicBezTo>
                      <a:pt x="98564" y="6442105"/>
                      <a:pt x="105824" y="6456386"/>
                      <a:pt x="119110" y="6460749"/>
                    </a:cubicBezTo>
                    <a:cubicBezTo>
                      <a:pt x="132396" y="6465112"/>
                      <a:pt x="146709" y="6457915"/>
                      <a:pt x="151132" y="6444649"/>
                    </a:cubicBezTo>
                    <a:lnTo>
                      <a:pt x="2223337" y="134358"/>
                    </a:lnTo>
                    <a:cubicBezTo>
                      <a:pt x="2227641" y="121052"/>
                      <a:pt x="2220380" y="106771"/>
                      <a:pt x="2207094" y="102408"/>
                    </a:cubicBezTo>
                    <a:cubicBezTo>
                      <a:pt x="2193808" y="98046"/>
                      <a:pt x="2179495" y="105242"/>
                      <a:pt x="2175072" y="118508"/>
                    </a:cubicBezTo>
                    <a:close/>
                    <a:moveTo>
                      <a:pt x="2326204" y="126433"/>
                    </a:moveTo>
                    <a:lnTo>
                      <a:pt x="2326204" y="126433"/>
                    </a:lnTo>
                    <a:cubicBezTo>
                      <a:pt x="2325892" y="56515"/>
                      <a:pt x="2269123" y="0"/>
                      <a:pt x="2199204" y="0"/>
                    </a:cubicBezTo>
                    <a:cubicBezTo>
                      <a:pt x="2129285" y="0"/>
                      <a:pt x="2072517" y="56515"/>
                      <a:pt x="2072204" y="126433"/>
                    </a:cubicBezTo>
                    <a:lnTo>
                      <a:pt x="2072204" y="126433"/>
                    </a:lnTo>
                    <a:cubicBezTo>
                      <a:pt x="2072517" y="196351"/>
                      <a:pt x="2129285" y="252866"/>
                      <a:pt x="2199204" y="252866"/>
                    </a:cubicBezTo>
                    <a:cubicBezTo>
                      <a:pt x="2269123" y="252866"/>
                      <a:pt x="2325892" y="196351"/>
                      <a:pt x="2326204" y="126433"/>
                    </a:cubicBezTo>
                    <a:close/>
                  </a:path>
                </a:pathLst>
              </a:custGeom>
              <a:solidFill>
                <a:srgbClr val="E6E706"/>
              </a:solidFill>
            </p:spPr>
          </p:sp>
          <p:sp>
            <p:nvSpPr>
              <p:cNvPr name="Freeform 30" id="30"/>
              <p:cNvSpPr/>
              <p:nvPr/>
            </p:nvSpPr>
            <p:spPr>
              <a:xfrm flipH="false" flipV="false" rot="0">
                <a:off x="909102" y="3577946"/>
                <a:ext cx="2227176" cy="2317896"/>
              </a:xfrm>
              <a:custGeom>
                <a:avLst/>
                <a:gdLst/>
                <a:ahLst/>
                <a:cxnLst/>
                <a:rect r="r" b="b" t="t" l="l"/>
                <a:pathLst>
                  <a:path h="2317896" w="2227176">
                    <a:moveTo>
                      <a:pt x="254000" y="2191463"/>
                    </a:moveTo>
                    <a:cubicBezTo>
                      <a:pt x="253688" y="2121544"/>
                      <a:pt x="196920" y="2065030"/>
                      <a:pt x="127000" y="2065030"/>
                    </a:cubicBezTo>
                    <a:cubicBezTo>
                      <a:pt x="57081" y="2065030"/>
                      <a:pt x="313" y="2121544"/>
                      <a:pt x="0" y="2191463"/>
                    </a:cubicBezTo>
                    <a:cubicBezTo>
                      <a:pt x="313" y="2261382"/>
                      <a:pt x="57081" y="2317896"/>
                      <a:pt x="127000" y="2317896"/>
                    </a:cubicBezTo>
                    <a:cubicBezTo>
                      <a:pt x="196920" y="2317896"/>
                      <a:pt x="253688" y="2261382"/>
                      <a:pt x="254000" y="2191463"/>
                    </a:cubicBezTo>
                    <a:close/>
                    <a:moveTo>
                      <a:pt x="108657" y="2173894"/>
                    </a:moveTo>
                    <a:cubicBezTo>
                      <a:pt x="99030" y="2184036"/>
                      <a:pt x="99411" y="2200052"/>
                      <a:pt x="109510" y="2209725"/>
                    </a:cubicBezTo>
                    <a:cubicBezTo>
                      <a:pt x="119609" y="2219397"/>
                      <a:pt x="135626" y="2219088"/>
                      <a:pt x="145344" y="2209032"/>
                    </a:cubicBezTo>
                    <a:lnTo>
                      <a:pt x="2217549" y="45504"/>
                    </a:lnTo>
                    <a:cubicBezTo>
                      <a:pt x="2227176" y="35362"/>
                      <a:pt x="2226795" y="19346"/>
                      <a:pt x="2216696" y="9673"/>
                    </a:cubicBezTo>
                    <a:cubicBezTo>
                      <a:pt x="2206597" y="0"/>
                      <a:pt x="2190580" y="310"/>
                      <a:pt x="2180862" y="10366"/>
                    </a:cubicBezTo>
                    <a:close/>
                  </a:path>
                </a:pathLst>
              </a:custGeom>
              <a:solidFill>
                <a:srgbClr val="79B507"/>
              </a:solidFill>
            </p:spPr>
          </p:sp>
          <p:sp>
            <p:nvSpPr>
              <p:cNvPr name="Freeform 31" id="31"/>
              <p:cNvSpPr/>
              <p:nvPr/>
            </p:nvSpPr>
            <p:spPr>
              <a:xfrm flipH="false" flipV="false" rot="0">
                <a:off x="2981308" y="3479447"/>
                <a:ext cx="2227971" cy="1056716"/>
              </a:xfrm>
              <a:custGeom>
                <a:avLst/>
                <a:gdLst/>
                <a:ahLst/>
                <a:cxnLst/>
                <a:rect r="r" b="b" t="t" l="l"/>
                <a:pathLst>
                  <a:path h="1056716" w="2227971">
                    <a:moveTo>
                      <a:pt x="254000" y="126434"/>
                    </a:moveTo>
                    <a:cubicBezTo>
                      <a:pt x="253687" y="56515"/>
                      <a:pt x="196919" y="0"/>
                      <a:pt x="127000" y="0"/>
                    </a:cubicBezTo>
                    <a:cubicBezTo>
                      <a:pt x="57080" y="0"/>
                      <a:pt x="312" y="56515"/>
                      <a:pt x="0" y="126434"/>
                    </a:cubicBezTo>
                    <a:cubicBezTo>
                      <a:pt x="312" y="196352"/>
                      <a:pt x="57080" y="252867"/>
                      <a:pt x="127000" y="252867"/>
                    </a:cubicBezTo>
                    <a:cubicBezTo>
                      <a:pt x="196919" y="252867"/>
                      <a:pt x="253687" y="196352"/>
                      <a:pt x="254000" y="126434"/>
                    </a:cubicBezTo>
                    <a:close/>
                    <a:moveTo>
                      <a:pt x="137132" y="103142"/>
                    </a:moveTo>
                    <a:cubicBezTo>
                      <a:pt x="124284" y="97621"/>
                      <a:pt x="109390" y="103523"/>
                      <a:pt x="103812" y="116346"/>
                    </a:cubicBezTo>
                    <a:cubicBezTo>
                      <a:pt x="98233" y="129170"/>
                      <a:pt x="104069" y="144090"/>
                      <a:pt x="116867" y="149725"/>
                    </a:cubicBezTo>
                    <a:lnTo>
                      <a:pt x="2189072" y="1051195"/>
                    </a:lnTo>
                    <a:cubicBezTo>
                      <a:pt x="2201920" y="1056716"/>
                      <a:pt x="2216814" y="1050814"/>
                      <a:pt x="2222392" y="1037991"/>
                    </a:cubicBezTo>
                    <a:cubicBezTo>
                      <a:pt x="2227971" y="1025168"/>
                      <a:pt x="2222135" y="1010248"/>
                      <a:pt x="2209337" y="1004612"/>
                    </a:cubicBezTo>
                    <a:close/>
                  </a:path>
                </a:pathLst>
              </a:custGeom>
              <a:solidFill>
                <a:srgbClr val="79B507"/>
              </a:solidFill>
            </p:spPr>
          </p:sp>
          <p:sp>
            <p:nvSpPr>
              <p:cNvPr name="Freeform 32" id="32"/>
              <p:cNvSpPr/>
              <p:nvPr/>
            </p:nvSpPr>
            <p:spPr>
              <a:xfrm flipH="false" flipV="false" rot="0">
                <a:off x="5053512" y="1774363"/>
                <a:ext cx="2227822" cy="2859421"/>
              </a:xfrm>
              <a:custGeom>
                <a:avLst/>
                <a:gdLst/>
                <a:ahLst/>
                <a:cxnLst/>
                <a:rect r="r" b="b" t="t" l="l"/>
                <a:pathLst>
                  <a:path h="2859421" w="2227822">
                    <a:moveTo>
                      <a:pt x="254000" y="2732988"/>
                    </a:moveTo>
                    <a:cubicBezTo>
                      <a:pt x="253688" y="2663069"/>
                      <a:pt x="196919" y="2606554"/>
                      <a:pt x="127000" y="2606554"/>
                    </a:cubicBezTo>
                    <a:cubicBezTo>
                      <a:pt x="57081" y="2606554"/>
                      <a:pt x="313" y="2663069"/>
                      <a:pt x="0" y="2732988"/>
                    </a:cubicBezTo>
                    <a:cubicBezTo>
                      <a:pt x="313" y="2802906"/>
                      <a:pt x="57081" y="2859421"/>
                      <a:pt x="127000" y="2859421"/>
                    </a:cubicBezTo>
                    <a:cubicBezTo>
                      <a:pt x="196919" y="2859421"/>
                      <a:pt x="253688" y="2802906"/>
                      <a:pt x="254000" y="2732988"/>
                    </a:cubicBezTo>
                    <a:close/>
                    <a:moveTo>
                      <a:pt x="106839" y="2717539"/>
                    </a:moveTo>
                    <a:cubicBezTo>
                      <a:pt x="98383" y="2728677"/>
                      <a:pt x="100521" y="2744555"/>
                      <a:pt x="111621" y="2753060"/>
                    </a:cubicBezTo>
                    <a:cubicBezTo>
                      <a:pt x="122721" y="2761565"/>
                      <a:pt x="138608" y="2759498"/>
                      <a:pt x="147162" y="2748437"/>
                    </a:cubicBezTo>
                    <a:lnTo>
                      <a:pt x="2219367" y="44026"/>
                    </a:lnTo>
                    <a:cubicBezTo>
                      <a:pt x="2227823" y="32888"/>
                      <a:pt x="2225686" y="17011"/>
                      <a:pt x="2214585" y="8505"/>
                    </a:cubicBezTo>
                    <a:cubicBezTo>
                      <a:pt x="2203485" y="0"/>
                      <a:pt x="2187598" y="2067"/>
                      <a:pt x="2179043" y="13129"/>
                    </a:cubicBezTo>
                    <a:close/>
                  </a:path>
                </a:pathLst>
              </a:custGeom>
              <a:solidFill>
                <a:srgbClr val="79B507"/>
              </a:solidFill>
            </p:spPr>
          </p:sp>
          <p:sp>
            <p:nvSpPr>
              <p:cNvPr name="Freeform 33" id="33"/>
              <p:cNvSpPr/>
              <p:nvPr/>
            </p:nvSpPr>
            <p:spPr>
              <a:xfrm flipH="false" flipV="false" rot="0">
                <a:off x="7125718" y="1315919"/>
                <a:ext cx="2326205" cy="613455"/>
              </a:xfrm>
              <a:custGeom>
                <a:avLst/>
                <a:gdLst/>
                <a:ahLst/>
                <a:cxnLst/>
                <a:rect r="r" b="b" t="t" l="l"/>
                <a:pathLst>
                  <a:path h="613455" w="2326205">
                    <a:moveTo>
                      <a:pt x="254000" y="487021"/>
                    </a:moveTo>
                    <a:cubicBezTo>
                      <a:pt x="253687" y="417103"/>
                      <a:pt x="196919" y="360588"/>
                      <a:pt x="127000" y="360588"/>
                    </a:cubicBezTo>
                    <a:cubicBezTo>
                      <a:pt x="57081" y="360588"/>
                      <a:pt x="312" y="417103"/>
                      <a:pt x="0" y="487021"/>
                    </a:cubicBezTo>
                    <a:cubicBezTo>
                      <a:pt x="312" y="556940"/>
                      <a:pt x="57081" y="613455"/>
                      <a:pt x="127000" y="613455"/>
                    </a:cubicBezTo>
                    <a:cubicBezTo>
                      <a:pt x="196919" y="613455"/>
                      <a:pt x="253687" y="556940"/>
                      <a:pt x="254000" y="487021"/>
                    </a:cubicBezTo>
                    <a:close/>
                    <a:moveTo>
                      <a:pt x="122645" y="461997"/>
                    </a:moveTo>
                    <a:cubicBezTo>
                      <a:pt x="108879" y="464456"/>
                      <a:pt x="99690" y="477580"/>
                      <a:pt x="102087" y="491356"/>
                    </a:cubicBezTo>
                    <a:cubicBezTo>
                      <a:pt x="104484" y="505133"/>
                      <a:pt x="117566" y="514381"/>
                      <a:pt x="131354" y="512045"/>
                    </a:cubicBezTo>
                    <a:lnTo>
                      <a:pt x="2203559" y="151457"/>
                    </a:lnTo>
                    <a:cubicBezTo>
                      <a:pt x="2217325" y="148998"/>
                      <a:pt x="2226514" y="135875"/>
                      <a:pt x="2224117" y="122098"/>
                    </a:cubicBezTo>
                    <a:cubicBezTo>
                      <a:pt x="2221720" y="108321"/>
                      <a:pt x="2208638" y="99074"/>
                      <a:pt x="2194850" y="101409"/>
                    </a:cubicBezTo>
                    <a:close/>
                    <a:moveTo>
                      <a:pt x="2326204" y="126433"/>
                    </a:moveTo>
                    <a:cubicBezTo>
                      <a:pt x="2325892" y="56515"/>
                      <a:pt x="2269123" y="0"/>
                      <a:pt x="2199204" y="0"/>
                    </a:cubicBezTo>
                    <a:cubicBezTo>
                      <a:pt x="2129285" y="0"/>
                      <a:pt x="2072517" y="56515"/>
                      <a:pt x="2072204" y="126433"/>
                    </a:cubicBezTo>
                    <a:cubicBezTo>
                      <a:pt x="2072517" y="196352"/>
                      <a:pt x="2129285" y="252867"/>
                      <a:pt x="2199204" y="252867"/>
                    </a:cubicBezTo>
                    <a:cubicBezTo>
                      <a:pt x="2269123" y="252867"/>
                      <a:pt x="2325892" y="196352"/>
                      <a:pt x="2326204" y="126433"/>
                    </a:cubicBezTo>
                    <a:close/>
                  </a:path>
                </a:pathLst>
              </a:custGeom>
              <a:solidFill>
                <a:srgbClr val="79B507"/>
              </a:solidFill>
            </p:spPr>
          </p:sp>
        </p:grpSp>
      </p:grpSp>
      <p:sp>
        <p:nvSpPr>
          <p:cNvPr name="Freeform 34" id="34"/>
          <p:cNvSpPr/>
          <p:nvPr/>
        </p:nvSpPr>
        <p:spPr>
          <a:xfrm flipH="false" flipV="false" rot="0">
            <a:off x="16737928" y="470259"/>
            <a:ext cx="806674" cy="809151"/>
          </a:xfrm>
          <a:custGeom>
            <a:avLst/>
            <a:gdLst/>
            <a:ahLst/>
            <a:cxnLst/>
            <a:rect r="r" b="b" t="t" l="l"/>
            <a:pathLst>
              <a:path h="809151" w="806674">
                <a:moveTo>
                  <a:pt x="0" y="0"/>
                </a:moveTo>
                <a:lnTo>
                  <a:pt x="806674" y="0"/>
                </a:lnTo>
                <a:lnTo>
                  <a:pt x="806674" y="809151"/>
                </a:lnTo>
                <a:lnTo>
                  <a:pt x="0" y="8091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17882203" y="1232532"/>
            <a:ext cx="164560" cy="162503"/>
          </a:xfrm>
          <a:custGeom>
            <a:avLst/>
            <a:gdLst/>
            <a:ahLst/>
            <a:cxnLst/>
            <a:rect r="r" b="b" t="t" l="l"/>
            <a:pathLst>
              <a:path h="162503" w="164560">
                <a:moveTo>
                  <a:pt x="0" y="0"/>
                </a:moveTo>
                <a:lnTo>
                  <a:pt x="164561" y="0"/>
                </a:lnTo>
                <a:lnTo>
                  <a:pt x="164561" y="162503"/>
                </a:lnTo>
                <a:lnTo>
                  <a:pt x="0" y="162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1649586" y="3147456"/>
            <a:ext cx="175421" cy="175421"/>
          </a:xfrm>
          <a:custGeom>
            <a:avLst/>
            <a:gdLst/>
            <a:ahLst/>
            <a:cxnLst/>
            <a:rect r="r" b="b" t="t" l="l"/>
            <a:pathLst>
              <a:path h="175421" w="175421">
                <a:moveTo>
                  <a:pt x="0" y="0"/>
                </a:moveTo>
                <a:lnTo>
                  <a:pt x="175421" y="0"/>
                </a:lnTo>
                <a:lnTo>
                  <a:pt x="175421" y="175421"/>
                </a:lnTo>
                <a:lnTo>
                  <a:pt x="0" y="175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7" id="37"/>
          <p:cNvSpPr txBox="true"/>
          <p:nvPr/>
        </p:nvSpPr>
        <p:spPr>
          <a:xfrm rot="0">
            <a:off x="1478434" y="3423761"/>
            <a:ext cx="6900882" cy="1823085"/>
          </a:xfrm>
          <a:prstGeom prst="rect">
            <a:avLst/>
          </a:prstGeom>
        </p:spPr>
        <p:txBody>
          <a:bodyPr anchor="t" rtlCol="false" tIns="0" lIns="0" bIns="0" rIns="0">
            <a:spAutoFit/>
          </a:bodyPr>
          <a:lstStyle/>
          <a:p>
            <a:pPr algn="l" marL="0" indent="0" lvl="1">
              <a:lnSpc>
                <a:spcPts val="3600"/>
              </a:lnSpc>
              <a:spcBef>
                <a:spcPct val="0"/>
              </a:spcBef>
            </a:pPr>
            <a:r>
              <a:rPr lang="en-US" sz="2400">
                <a:solidFill>
                  <a:srgbClr val="FFFFFF"/>
                </a:solidFill>
                <a:latin typeface="Roboto"/>
              </a:rPr>
              <a:t>If an automated garbage can contains 4 million soums on average, 3 units are produced in 1 month. If the number of interested people increases, we will increase the production balance</a:t>
            </a:r>
          </a:p>
        </p:txBody>
      </p:sp>
      <p:sp>
        <p:nvSpPr>
          <p:cNvPr name="TextBox 38" id="38"/>
          <p:cNvSpPr txBox="true"/>
          <p:nvPr/>
        </p:nvSpPr>
        <p:spPr>
          <a:xfrm rot="0">
            <a:off x="1478434" y="5909787"/>
            <a:ext cx="6900882" cy="1365885"/>
          </a:xfrm>
          <a:prstGeom prst="rect">
            <a:avLst/>
          </a:prstGeom>
        </p:spPr>
        <p:txBody>
          <a:bodyPr anchor="t" rtlCol="false" tIns="0" lIns="0" bIns="0" rIns="0">
            <a:spAutoFit/>
          </a:bodyPr>
          <a:lstStyle/>
          <a:p>
            <a:pPr algn="l" marL="0" indent="0" lvl="1">
              <a:lnSpc>
                <a:spcPts val="3600"/>
              </a:lnSpc>
              <a:spcBef>
                <a:spcPct val="0"/>
              </a:spcBef>
            </a:pPr>
            <a:r>
              <a:rPr lang="en-US" sz="2400">
                <a:solidFill>
                  <a:srgbClr val="FFFFFF"/>
                </a:solidFill>
                <a:latin typeface="Roboto"/>
              </a:rPr>
              <a:t>Compared to other trash cans, the prices are analyzed, and they are sold at 15% more than the cost price. (Installation, warranty and others)</a:t>
            </a:r>
          </a:p>
        </p:txBody>
      </p:sp>
      <p:sp>
        <p:nvSpPr>
          <p:cNvPr name="TextBox 39" id="39"/>
          <p:cNvSpPr txBox="true"/>
          <p:nvPr/>
        </p:nvSpPr>
        <p:spPr>
          <a:xfrm rot="0">
            <a:off x="2067134" y="2916079"/>
            <a:ext cx="2733694" cy="542925"/>
          </a:xfrm>
          <a:prstGeom prst="rect">
            <a:avLst/>
          </a:prstGeom>
        </p:spPr>
        <p:txBody>
          <a:bodyPr anchor="t" rtlCol="false" tIns="0" lIns="0" bIns="0" rIns="0">
            <a:spAutoFit/>
          </a:bodyPr>
          <a:lstStyle/>
          <a:p>
            <a:pPr algn="l" marL="0" indent="0" lvl="1">
              <a:lnSpc>
                <a:spcPts val="4499"/>
              </a:lnSpc>
              <a:spcBef>
                <a:spcPct val="0"/>
              </a:spcBef>
            </a:pPr>
            <a:r>
              <a:rPr lang="en-US" sz="2999">
                <a:solidFill>
                  <a:srgbClr val="FFFFFF"/>
                </a:solidFill>
                <a:latin typeface="Roboto"/>
              </a:rPr>
              <a:t>Production</a:t>
            </a:r>
          </a:p>
        </p:txBody>
      </p:sp>
      <p:sp>
        <p:nvSpPr>
          <p:cNvPr name="TextBox 40" id="40"/>
          <p:cNvSpPr txBox="true"/>
          <p:nvPr/>
        </p:nvSpPr>
        <p:spPr>
          <a:xfrm rot="0">
            <a:off x="2067134" y="5303996"/>
            <a:ext cx="2733694" cy="542925"/>
          </a:xfrm>
          <a:prstGeom prst="rect">
            <a:avLst/>
          </a:prstGeom>
        </p:spPr>
        <p:txBody>
          <a:bodyPr anchor="t" rtlCol="false" tIns="0" lIns="0" bIns="0" rIns="0">
            <a:spAutoFit/>
          </a:bodyPr>
          <a:lstStyle/>
          <a:p>
            <a:pPr algn="l" marL="0" indent="0" lvl="1">
              <a:lnSpc>
                <a:spcPts val="4499"/>
              </a:lnSpc>
              <a:spcBef>
                <a:spcPct val="0"/>
              </a:spcBef>
            </a:pPr>
            <a:r>
              <a:rPr lang="en-US" sz="2999">
                <a:solidFill>
                  <a:srgbClr val="FFFFFF"/>
                </a:solidFill>
                <a:latin typeface="Roboto"/>
              </a:rPr>
              <a:t>Benefit</a:t>
            </a:r>
          </a:p>
        </p:txBody>
      </p:sp>
      <p:sp>
        <p:nvSpPr>
          <p:cNvPr name="TextBox 41" id="41"/>
          <p:cNvSpPr txBox="true"/>
          <p:nvPr/>
        </p:nvSpPr>
        <p:spPr>
          <a:xfrm rot="0">
            <a:off x="1478434" y="1378744"/>
            <a:ext cx="7363446" cy="880109"/>
          </a:xfrm>
          <a:prstGeom prst="rect">
            <a:avLst/>
          </a:prstGeom>
        </p:spPr>
        <p:txBody>
          <a:bodyPr anchor="t" rtlCol="false" tIns="0" lIns="0" bIns="0" rIns="0">
            <a:spAutoFit/>
          </a:bodyPr>
          <a:lstStyle/>
          <a:p>
            <a:pPr>
              <a:lnSpc>
                <a:spcPts val="6719"/>
              </a:lnSpc>
            </a:pPr>
            <a:r>
              <a:rPr lang="en-US" sz="5999">
                <a:solidFill>
                  <a:srgbClr val="FFFFFF"/>
                </a:solidFill>
                <a:latin typeface="Roboto"/>
              </a:rPr>
              <a:t>Project forecast</a:t>
            </a:r>
          </a:p>
        </p:txBody>
      </p:sp>
      <p:sp>
        <p:nvSpPr>
          <p:cNvPr name="TextBox 42" id="42"/>
          <p:cNvSpPr txBox="true"/>
          <p:nvPr/>
        </p:nvSpPr>
        <p:spPr>
          <a:xfrm rot="0">
            <a:off x="1478434" y="8452962"/>
            <a:ext cx="6900882" cy="908685"/>
          </a:xfrm>
          <a:prstGeom prst="rect">
            <a:avLst/>
          </a:prstGeom>
        </p:spPr>
        <p:txBody>
          <a:bodyPr anchor="t" rtlCol="false" tIns="0" lIns="0" bIns="0" rIns="0">
            <a:spAutoFit/>
          </a:bodyPr>
          <a:lstStyle/>
          <a:p>
            <a:pPr algn="l" marL="0" indent="0" lvl="1">
              <a:lnSpc>
                <a:spcPts val="3600"/>
              </a:lnSpc>
              <a:spcBef>
                <a:spcPct val="0"/>
              </a:spcBef>
            </a:pPr>
            <a:r>
              <a:rPr lang="en-US" sz="2400">
                <a:solidFill>
                  <a:srgbClr val="FFFFFF"/>
                </a:solidFill>
                <a:latin typeface="Roboto"/>
              </a:rPr>
              <a:t>Innovation and practical work aimed at waste processing and management will be launched</a:t>
            </a:r>
          </a:p>
        </p:txBody>
      </p:sp>
      <p:sp>
        <p:nvSpPr>
          <p:cNvPr name="TextBox 43" id="43"/>
          <p:cNvSpPr txBox="true"/>
          <p:nvPr/>
        </p:nvSpPr>
        <p:spPr>
          <a:xfrm rot="0">
            <a:off x="2067134" y="7389971"/>
            <a:ext cx="5293500" cy="542925"/>
          </a:xfrm>
          <a:prstGeom prst="rect">
            <a:avLst/>
          </a:prstGeom>
        </p:spPr>
        <p:txBody>
          <a:bodyPr anchor="t" rtlCol="false" tIns="0" lIns="0" bIns="0" rIns="0">
            <a:spAutoFit/>
          </a:bodyPr>
          <a:lstStyle/>
          <a:p>
            <a:pPr algn="l" marL="0" indent="0" lvl="1">
              <a:lnSpc>
                <a:spcPts val="4499"/>
              </a:lnSpc>
              <a:spcBef>
                <a:spcPct val="0"/>
              </a:spcBef>
            </a:pPr>
            <a:r>
              <a:rPr lang="en-US" sz="2999">
                <a:solidFill>
                  <a:srgbClr val="FFFFFF"/>
                </a:solidFill>
                <a:latin typeface="Roboto"/>
              </a:rPr>
              <a:t>Waste processing</a:t>
            </a:r>
          </a:p>
        </p:txBody>
      </p:sp>
      <p:sp>
        <p:nvSpPr>
          <p:cNvPr name="TextBox 44" id="44"/>
          <p:cNvSpPr txBox="true"/>
          <p:nvPr/>
        </p:nvSpPr>
        <p:spPr>
          <a:xfrm rot="0">
            <a:off x="16159060" y="1237464"/>
            <a:ext cx="1240698" cy="349677"/>
          </a:xfrm>
          <a:prstGeom prst="rect">
            <a:avLst/>
          </a:prstGeom>
        </p:spPr>
        <p:txBody>
          <a:bodyPr anchor="t" rtlCol="false" tIns="0" lIns="0" bIns="0" rIns="0">
            <a:spAutoFit/>
          </a:bodyPr>
          <a:lstStyle/>
          <a:p>
            <a:pPr algn="ctr">
              <a:lnSpc>
                <a:spcPts val="2818"/>
              </a:lnSpc>
            </a:pPr>
            <a:r>
              <a:rPr lang="en-US" sz="2012" spc="40">
                <a:solidFill>
                  <a:srgbClr val="79B507"/>
                </a:solidFill>
                <a:latin typeface="Archivo Black"/>
              </a:rPr>
              <a:t>SMART</a:t>
            </a:r>
          </a:p>
        </p:txBody>
      </p:sp>
      <p:sp>
        <p:nvSpPr>
          <p:cNvPr name="TextBox 45" id="45"/>
          <p:cNvSpPr txBox="true"/>
          <p:nvPr/>
        </p:nvSpPr>
        <p:spPr>
          <a:xfrm rot="0">
            <a:off x="17232026" y="1237464"/>
            <a:ext cx="732457" cy="349677"/>
          </a:xfrm>
          <a:prstGeom prst="rect">
            <a:avLst/>
          </a:prstGeom>
        </p:spPr>
        <p:txBody>
          <a:bodyPr anchor="t" rtlCol="false" tIns="0" lIns="0" bIns="0" rIns="0">
            <a:spAutoFit/>
          </a:bodyPr>
          <a:lstStyle/>
          <a:p>
            <a:pPr algn="ctr">
              <a:lnSpc>
                <a:spcPts val="2818"/>
              </a:lnSpc>
            </a:pPr>
            <a:r>
              <a:rPr lang="en-US" sz="2012" spc="40">
                <a:solidFill>
                  <a:srgbClr val="BFDD63"/>
                </a:solidFill>
                <a:latin typeface="Archivo Black"/>
              </a:rPr>
              <a:t>ECO</a:t>
            </a:r>
          </a:p>
        </p:txBody>
      </p:sp>
      <p:sp>
        <p:nvSpPr>
          <p:cNvPr name="Freeform 46" id="46"/>
          <p:cNvSpPr/>
          <p:nvPr/>
        </p:nvSpPr>
        <p:spPr>
          <a:xfrm flipH="false" flipV="false" rot="0">
            <a:off x="1649586" y="5533468"/>
            <a:ext cx="175421" cy="175421"/>
          </a:xfrm>
          <a:custGeom>
            <a:avLst/>
            <a:gdLst/>
            <a:ahLst/>
            <a:cxnLst/>
            <a:rect r="r" b="b" t="t" l="l"/>
            <a:pathLst>
              <a:path h="175421" w="175421">
                <a:moveTo>
                  <a:pt x="0" y="0"/>
                </a:moveTo>
                <a:lnTo>
                  <a:pt x="175421" y="0"/>
                </a:lnTo>
                <a:lnTo>
                  <a:pt x="175421" y="175421"/>
                </a:lnTo>
                <a:lnTo>
                  <a:pt x="0" y="1754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7" id="47"/>
          <p:cNvSpPr/>
          <p:nvPr/>
        </p:nvSpPr>
        <p:spPr>
          <a:xfrm flipH="false" flipV="false" rot="0">
            <a:off x="1649586" y="7621348"/>
            <a:ext cx="175421" cy="175421"/>
          </a:xfrm>
          <a:custGeom>
            <a:avLst/>
            <a:gdLst/>
            <a:ahLst/>
            <a:cxnLst/>
            <a:rect r="r" b="b" t="t" l="l"/>
            <a:pathLst>
              <a:path h="175421" w="175421">
                <a:moveTo>
                  <a:pt x="0" y="0"/>
                </a:moveTo>
                <a:lnTo>
                  <a:pt x="175421" y="0"/>
                </a:lnTo>
                <a:lnTo>
                  <a:pt x="175421" y="175422"/>
                </a:lnTo>
                <a:lnTo>
                  <a:pt x="0" y="1754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891" y="0"/>
            <a:ext cx="8339100" cy="10287000"/>
          </a:xfrm>
          <a:custGeom>
            <a:avLst/>
            <a:gdLst/>
            <a:ahLst/>
            <a:cxnLst/>
            <a:rect r="r" b="b" t="t" l="l"/>
            <a:pathLst>
              <a:path h="10287000" w="8339100">
                <a:moveTo>
                  <a:pt x="0" y="0"/>
                </a:moveTo>
                <a:lnTo>
                  <a:pt x="8339100" y="0"/>
                </a:lnTo>
                <a:lnTo>
                  <a:pt x="8339100" y="10287000"/>
                </a:lnTo>
                <a:lnTo>
                  <a:pt x="0" y="10287000"/>
                </a:lnTo>
                <a:lnTo>
                  <a:pt x="0" y="0"/>
                </a:lnTo>
                <a:close/>
              </a:path>
            </a:pathLst>
          </a:custGeom>
          <a:blipFill>
            <a:blip r:embed="rId2"/>
            <a:stretch>
              <a:fillRect l="-11111" t="-6294" r="0" b="-6294"/>
            </a:stretch>
          </a:blipFill>
        </p:spPr>
      </p:sp>
      <p:grpSp>
        <p:nvGrpSpPr>
          <p:cNvPr name="Group 3" id="3"/>
          <p:cNvGrpSpPr/>
          <p:nvPr/>
        </p:nvGrpSpPr>
        <p:grpSpPr>
          <a:xfrm rot="0">
            <a:off x="4822706" y="1663341"/>
            <a:ext cx="12775548" cy="7355007"/>
            <a:chOff x="0" y="0"/>
            <a:chExt cx="3364753" cy="1937121"/>
          </a:xfrm>
        </p:grpSpPr>
        <p:sp>
          <p:nvSpPr>
            <p:cNvPr name="Freeform 4" id="4"/>
            <p:cNvSpPr/>
            <p:nvPr/>
          </p:nvSpPr>
          <p:spPr>
            <a:xfrm flipH="false" flipV="false" rot="0">
              <a:off x="0" y="0"/>
              <a:ext cx="3364754" cy="1937121"/>
            </a:xfrm>
            <a:custGeom>
              <a:avLst/>
              <a:gdLst/>
              <a:ahLst/>
              <a:cxnLst/>
              <a:rect r="r" b="b" t="t" l="l"/>
              <a:pathLst>
                <a:path h="1937121" w="3364754">
                  <a:moveTo>
                    <a:pt x="30906" y="0"/>
                  </a:moveTo>
                  <a:lnTo>
                    <a:pt x="3333848" y="0"/>
                  </a:lnTo>
                  <a:cubicBezTo>
                    <a:pt x="3350916" y="0"/>
                    <a:pt x="3364754" y="13837"/>
                    <a:pt x="3364754" y="30906"/>
                  </a:cubicBezTo>
                  <a:lnTo>
                    <a:pt x="3364754" y="1906216"/>
                  </a:lnTo>
                  <a:cubicBezTo>
                    <a:pt x="3364754" y="1914412"/>
                    <a:pt x="3361498" y="1922273"/>
                    <a:pt x="3355701" y="1928069"/>
                  </a:cubicBezTo>
                  <a:cubicBezTo>
                    <a:pt x="3349906" y="1933865"/>
                    <a:pt x="3342044" y="1937121"/>
                    <a:pt x="3333848" y="1937121"/>
                  </a:cubicBezTo>
                  <a:lnTo>
                    <a:pt x="30906" y="1937121"/>
                  </a:lnTo>
                  <a:cubicBezTo>
                    <a:pt x="22709" y="1937121"/>
                    <a:pt x="14848" y="1933865"/>
                    <a:pt x="9052" y="1928069"/>
                  </a:cubicBezTo>
                  <a:cubicBezTo>
                    <a:pt x="3256" y="1922273"/>
                    <a:pt x="0" y="1914412"/>
                    <a:pt x="0" y="1906216"/>
                  </a:cubicBezTo>
                  <a:lnTo>
                    <a:pt x="0" y="30906"/>
                  </a:lnTo>
                  <a:cubicBezTo>
                    <a:pt x="0" y="22709"/>
                    <a:pt x="3256" y="14848"/>
                    <a:pt x="9052" y="9052"/>
                  </a:cubicBezTo>
                  <a:cubicBezTo>
                    <a:pt x="14848" y="3256"/>
                    <a:pt x="22709" y="0"/>
                    <a:pt x="30906" y="0"/>
                  </a:cubicBezTo>
                  <a:close/>
                </a:path>
              </a:pathLst>
            </a:custGeom>
            <a:solidFill>
              <a:srgbClr val="008000"/>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818"/>
                </a:lnSpc>
              </a:pPr>
            </a:p>
          </p:txBody>
        </p:sp>
      </p:grpSp>
      <p:sp>
        <p:nvSpPr>
          <p:cNvPr name="Freeform 6" id="6"/>
          <p:cNvSpPr/>
          <p:nvPr/>
        </p:nvSpPr>
        <p:spPr>
          <a:xfrm flipH="false" flipV="false" rot="0">
            <a:off x="8576188" y="6348512"/>
            <a:ext cx="5227858" cy="1311717"/>
          </a:xfrm>
          <a:custGeom>
            <a:avLst/>
            <a:gdLst/>
            <a:ahLst/>
            <a:cxnLst/>
            <a:rect r="r" b="b" t="t" l="l"/>
            <a:pathLst>
              <a:path h="1311717" w="5227858">
                <a:moveTo>
                  <a:pt x="0" y="0"/>
                </a:moveTo>
                <a:lnTo>
                  <a:pt x="5227858" y="0"/>
                </a:lnTo>
                <a:lnTo>
                  <a:pt x="5227858" y="1311717"/>
                </a:lnTo>
                <a:lnTo>
                  <a:pt x="0" y="1311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737928" y="470259"/>
            <a:ext cx="806674" cy="809151"/>
          </a:xfrm>
          <a:custGeom>
            <a:avLst/>
            <a:gdLst/>
            <a:ahLst/>
            <a:cxnLst/>
            <a:rect r="r" b="b" t="t" l="l"/>
            <a:pathLst>
              <a:path h="809151" w="806674">
                <a:moveTo>
                  <a:pt x="0" y="0"/>
                </a:moveTo>
                <a:lnTo>
                  <a:pt x="806674" y="0"/>
                </a:lnTo>
                <a:lnTo>
                  <a:pt x="806674" y="809151"/>
                </a:lnTo>
                <a:lnTo>
                  <a:pt x="0" y="8091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882203" y="1232532"/>
            <a:ext cx="164560" cy="162503"/>
          </a:xfrm>
          <a:custGeom>
            <a:avLst/>
            <a:gdLst/>
            <a:ahLst/>
            <a:cxnLst/>
            <a:rect r="r" b="b" t="t" l="l"/>
            <a:pathLst>
              <a:path h="162503" w="164560">
                <a:moveTo>
                  <a:pt x="0" y="0"/>
                </a:moveTo>
                <a:lnTo>
                  <a:pt x="164561" y="0"/>
                </a:lnTo>
                <a:lnTo>
                  <a:pt x="164561" y="162503"/>
                </a:lnTo>
                <a:lnTo>
                  <a:pt x="0" y="1625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080271" y="5745431"/>
            <a:ext cx="2175233" cy="2104044"/>
          </a:xfrm>
          <a:custGeom>
            <a:avLst/>
            <a:gdLst/>
            <a:ahLst/>
            <a:cxnLst/>
            <a:rect r="r" b="b" t="t" l="l"/>
            <a:pathLst>
              <a:path h="2104044" w="2175233">
                <a:moveTo>
                  <a:pt x="0" y="0"/>
                </a:moveTo>
                <a:lnTo>
                  <a:pt x="2175234" y="0"/>
                </a:lnTo>
                <a:lnTo>
                  <a:pt x="2175234" y="2104044"/>
                </a:lnTo>
                <a:lnTo>
                  <a:pt x="0" y="210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076643" y="5564391"/>
            <a:ext cx="1945155" cy="2466123"/>
          </a:xfrm>
          <a:custGeom>
            <a:avLst/>
            <a:gdLst/>
            <a:ahLst/>
            <a:cxnLst/>
            <a:rect r="r" b="b" t="t" l="l"/>
            <a:pathLst>
              <a:path h="2466123" w="1945155">
                <a:moveTo>
                  <a:pt x="0" y="0"/>
                </a:moveTo>
                <a:lnTo>
                  <a:pt x="1945154" y="0"/>
                </a:lnTo>
                <a:lnTo>
                  <a:pt x="1945154" y="2466123"/>
                </a:lnTo>
                <a:lnTo>
                  <a:pt x="0" y="2466123"/>
                </a:lnTo>
                <a:lnTo>
                  <a:pt x="0" y="0"/>
                </a:lnTo>
                <a:close/>
              </a:path>
            </a:pathLst>
          </a:custGeom>
          <a:blipFill>
            <a:blip r:embed="rId11"/>
            <a:stretch>
              <a:fillRect l="0" t="0" r="0" b="0"/>
            </a:stretch>
          </a:blipFill>
        </p:spPr>
      </p:sp>
      <p:sp>
        <p:nvSpPr>
          <p:cNvPr name="TextBox 11" id="11"/>
          <p:cNvSpPr txBox="true"/>
          <p:nvPr/>
        </p:nvSpPr>
        <p:spPr>
          <a:xfrm rot="0">
            <a:off x="5619310" y="1833262"/>
            <a:ext cx="11639990" cy="3223527"/>
          </a:xfrm>
          <a:prstGeom prst="rect">
            <a:avLst/>
          </a:prstGeom>
        </p:spPr>
        <p:txBody>
          <a:bodyPr anchor="t" rtlCol="false" tIns="0" lIns="0" bIns="0" rIns="0">
            <a:spAutoFit/>
          </a:bodyPr>
          <a:lstStyle/>
          <a:p>
            <a:pPr>
              <a:lnSpc>
                <a:spcPts val="5127"/>
              </a:lnSpc>
            </a:pPr>
            <a:r>
              <a:rPr lang="en-US" sz="3742">
                <a:solidFill>
                  <a:srgbClr val="FFFFFF"/>
                </a:solidFill>
                <a:latin typeface="Roboto"/>
              </a:rPr>
              <a:t>In the future, it is necessary to establish the economics of waste processing and take measures to expand it. This is the main purpose of SmartEco. To achieve this goal, SmartEco's automated litter box performs the role of transport</a:t>
            </a:r>
          </a:p>
        </p:txBody>
      </p:sp>
      <p:sp>
        <p:nvSpPr>
          <p:cNvPr name="TextBox 12" id="12"/>
          <p:cNvSpPr txBox="true"/>
          <p:nvPr/>
        </p:nvSpPr>
        <p:spPr>
          <a:xfrm rot="0">
            <a:off x="16159060" y="1237464"/>
            <a:ext cx="1240698" cy="349677"/>
          </a:xfrm>
          <a:prstGeom prst="rect">
            <a:avLst/>
          </a:prstGeom>
        </p:spPr>
        <p:txBody>
          <a:bodyPr anchor="t" rtlCol="false" tIns="0" lIns="0" bIns="0" rIns="0">
            <a:spAutoFit/>
          </a:bodyPr>
          <a:lstStyle/>
          <a:p>
            <a:pPr algn="ctr">
              <a:lnSpc>
                <a:spcPts val="2818"/>
              </a:lnSpc>
            </a:pPr>
            <a:r>
              <a:rPr lang="en-US" sz="2012" spc="40">
                <a:solidFill>
                  <a:srgbClr val="79B507"/>
                </a:solidFill>
                <a:latin typeface="Archivo Black"/>
              </a:rPr>
              <a:t>SMART</a:t>
            </a:r>
          </a:p>
        </p:txBody>
      </p:sp>
      <p:sp>
        <p:nvSpPr>
          <p:cNvPr name="TextBox 13" id="13"/>
          <p:cNvSpPr txBox="true"/>
          <p:nvPr/>
        </p:nvSpPr>
        <p:spPr>
          <a:xfrm rot="0">
            <a:off x="17232026" y="1237464"/>
            <a:ext cx="732457" cy="349677"/>
          </a:xfrm>
          <a:prstGeom prst="rect">
            <a:avLst/>
          </a:prstGeom>
        </p:spPr>
        <p:txBody>
          <a:bodyPr anchor="t" rtlCol="false" tIns="0" lIns="0" bIns="0" rIns="0">
            <a:spAutoFit/>
          </a:bodyPr>
          <a:lstStyle/>
          <a:p>
            <a:pPr algn="ctr">
              <a:lnSpc>
                <a:spcPts val="2818"/>
              </a:lnSpc>
            </a:pPr>
            <a:r>
              <a:rPr lang="en-US" sz="2012" spc="40">
                <a:solidFill>
                  <a:srgbClr val="BFDD63"/>
                </a:solidFill>
                <a:latin typeface="Archivo Black"/>
              </a:rPr>
              <a:t>ECO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547" r="0" b="7547"/>
          <a:stretch>
            <a:fillRect/>
          </a:stretch>
        </p:blipFill>
        <p:spPr>
          <a:xfrm flipH="false" flipV="false">
            <a:off x="0" y="0"/>
            <a:ext cx="18288000" cy="10287000"/>
          </a:xfrm>
          <a:prstGeom prst="rect">
            <a:avLst/>
          </a:prstGeom>
        </p:spPr>
      </p:pic>
      <p:grpSp>
        <p:nvGrpSpPr>
          <p:cNvPr name="Group 3" id="3"/>
          <p:cNvGrpSpPr>
            <a:grpSpLocks noChangeAspect="true"/>
          </p:cNvGrpSpPr>
          <p:nvPr/>
        </p:nvGrpSpPr>
        <p:grpSpPr>
          <a:xfrm rot="0">
            <a:off x="-2606174" y="-1791415"/>
            <a:ext cx="13888879" cy="13888879"/>
            <a:chOff x="0" y="0"/>
            <a:chExt cx="6355080" cy="6355080"/>
          </a:xfrm>
        </p:grpSpPr>
        <p:sp>
          <p:nvSpPr>
            <p:cNvPr name="Freeform 4" id="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name="Group 5" id="5"/>
          <p:cNvGrpSpPr/>
          <p:nvPr/>
        </p:nvGrpSpPr>
        <p:grpSpPr>
          <a:xfrm rot="0">
            <a:off x="-2647773" y="-1778509"/>
            <a:ext cx="13888879" cy="1388887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601"/>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6790321" y="3095342"/>
            <a:ext cx="11497679" cy="4141177"/>
            <a:chOff x="0" y="0"/>
            <a:chExt cx="3028195" cy="1090680"/>
          </a:xfrm>
        </p:grpSpPr>
        <p:sp>
          <p:nvSpPr>
            <p:cNvPr name="Freeform 9" id="9"/>
            <p:cNvSpPr/>
            <p:nvPr/>
          </p:nvSpPr>
          <p:spPr>
            <a:xfrm flipH="false" flipV="false" rot="0">
              <a:off x="0" y="0"/>
              <a:ext cx="3028195" cy="1090680"/>
            </a:xfrm>
            <a:custGeom>
              <a:avLst/>
              <a:gdLst/>
              <a:ahLst/>
              <a:cxnLst/>
              <a:rect r="r" b="b" t="t" l="l"/>
              <a:pathLst>
                <a:path h="1090680" w="3028195">
                  <a:moveTo>
                    <a:pt x="0" y="0"/>
                  </a:moveTo>
                  <a:lnTo>
                    <a:pt x="3028195" y="0"/>
                  </a:lnTo>
                  <a:lnTo>
                    <a:pt x="3028195" y="1090680"/>
                  </a:lnTo>
                  <a:lnTo>
                    <a:pt x="0" y="1090680"/>
                  </a:lnTo>
                  <a:close/>
                </a:path>
              </a:pathLst>
            </a:custGeom>
            <a:solidFill>
              <a:srgbClr val="008000"/>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AutoShape 11" id="11"/>
          <p:cNvSpPr/>
          <p:nvPr/>
        </p:nvSpPr>
        <p:spPr>
          <a:xfrm rot="0">
            <a:off x="7564633" y="3100105"/>
            <a:ext cx="10723367" cy="0"/>
          </a:xfrm>
          <a:prstGeom prst="line">
            <a:avLst/>
          </a:prstGeom>
          <a:ln cap="flat" w="38100">
            <a:solidFill>
              <a:srgbClr val="FFFFFF"/>
            </a:solidFill>
            <a:prstDash val="solid"/>
            <a:headEnd type="none" len="sm" w="sm"/>
            <a:tailEnd type="none" len="sm" w="sm"/>
          </a:ln>
        </p:spPr>
      </p:sp>
      <p:sp>
        <p:nvSpPr>
          <p:cNvPr name="AutoShape 12" id="12"/>
          <p:cNvSpPr/>
          <p:nvPr/>
        </p:nvSpPr>
        <p:spPr>
          <a:xfrm rot="0">
            <a:off x="7564633" y="7198419"/>
            <a:ext cx="10723367" cy="0"/>
          </a:xfrm>
          <a:prstGeom prst="line">
            <a:avLst/>
          </a:prstGeom>
          <a:ln cap="flat" w="38100">
            <a:solidFill>
              <a:srgbClr val="FFFFFF"/>
            </a:solidFill>
            <a:prstDash val="solid"/>
            <a:headEnd type="none" len="sm" w="sm"/>
            <a:tailEnd type="none" len="sm" w="sm"/>
          </a:ln>
        </p:spPr>
      </p:sp>
      <p:grpSp>
        <p:nvGrpSpPr>
          <p:cNvPr name="Group 13" id="13"/>
          <p:cNvGrpSpPr/>
          <p:nvPr/>
        </p:nvGrpSpPr>
        <p:grpSpPr>
          <a:xfrm rot="0">
            <a:off x="-1013752" y="-22431"/>
            <a:ext cx="10331861" cy="10331861"/>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8000">
                <a:alpha val="95686"/>
              </a:srgbClr>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8732118" y="4070997"/>
            <a:ext cx="10031240" cy="1098920"/>
          </a:xfrm>
          <a:prstGeom prst="rect">
            <a:avLst/>
          </a:prstGeom>
        </p:spPr>
        <p:txBody>
          <a:bodyPr anchor="t" rtlCol="false" tIns="0" lIns="0" bIns="0" rIns="0">
            <a:spAutoFit/>
          </a:bodyPr>
          <a:lstStyle/>
          <a:p>
            <a:pPr>
              <a:lnSpc>
                <a:spcPts val="8906"/>
              </a:lnSpc>
            </a:pPr>
            <a:r>
              <a:rPr lang="en-US" sz="6361" spc="585">
                <a:solidFill>
                  <a:srgbClr val="FFFFFF"/>
                </a:solidFill>
                <a:latin typeface="Roboto Bold"/>
              </a:rPr>
              <a:t>THANK YOU!</a:t>
            </a:r>
          </a:p>
        </p:txBody>
      </p:sp>
      <p:grpSp>
        <p:nvGrpSpPr>
          <p:cNvPr name="Group 17" id="17"/>
          <p:cNvGrpSpPr/>
          <p:nvPr/>
        </p:nvGrpSpPr>
        <p:grpSpPr>
          <a:xfrm rot="0">
            <a:off x="362109" y="1208942"/>
            <a:ext cx="7869115" cy="7869115"/>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9B507">
                <a:alpha val="40784"/>
              </a:srgbClr>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20" id="20"/>
          <p:cNvGrpSpPr>
            <a:grpSpLocks noChangeAspect="true"/>
          </p:cNvGrpSpPr>
          <p:nvPr/>
        </p:nvGrpSpPr>
        <p:grpSpPr>
          <a:xfrm rot="0">
            <a:off x="955732" y="1729585"/>
            <a:ext cx="6681869" cy="6681869"/>
            <a:chOff x="0" y="0"/>
            <a:chExt cx="6355080" cy="6355080"/>
          </a:xfrm>
        </p:grpSpPr>
        <p:sp>
          <p:nvSpPr>
            <p:cNvPr name="Freeform 21" id="21"/>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name="Group 22" id="22"/>
          <p:cNvGrpSpPr>
            <a:grpSpLocks noChangeAspect="true"/>
          </p:cNvGrpSpPr>
          <p:nvPr/>
        </p:nvGrpSpPr>
        <p:grpSpPr>
          <a:xfrm rot="0">
            <a:off x="1028700" y="1808330"/>
            <a:ext cx="6524404" cy="6524378"/>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06" t="0" r="-24906" b="0"/>
              </a:stretch>
            </a:blipFill>
          </p:spPr>
        </p:sp>
      </p:grpSp>
      <p:sp>
        <p:nvSpPr>
          <p:cNvPr name="Freeform 24" id="24"/>
          <p:cNvSpPr/>
          <p:nvPr/>
        </p:nvSpPr>
        <p:spPr>
          <a:xfrm flipH="false" flipV="false" rot="0">
            <a:off x="16737928" y="470259"/>
            <a:ext cx="806674" cy="809151"/>
          </a:xfrm>
          <a:custGeom>
            <a:avLst/>
            <a:gdLst/>
            <a:ahLst/>
            <a:cxnLst/>
            <a:rect r="r" b="b" t="t" l="l"/>
            <a:pathLst>
              <a:path h="809151" w="806674">
                <a:moveTo>
                  <a:pt x="0" y="0"/>
                </a:moveTo>
                <a:lnTo>
                  <a:pt x="806674" y="0"/>
                </a:lnTo>
                <a:lnTo>
                  <a:pt x="806674" y="809151"/>
                </a:lnTo>
                <a:lnTo>
                  <a:pt x="0" y="809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7882203" y="1232532"/>
            <a:ext cx="164560" cy="162503"/>
          </a:xfrm>
          <a:custGeom>
            <a:avLst/>
            <a:gdLst/>
            <a:ahLst/>
            <a:cxnLst/>
            <a:rect r="r" b="b" t="t" l="l"/>
            <a:pathLst>
              <a:path h="162503" w="164560">
                <a:moveTo>
                  <a:pt x="0" y="0"/>
                </a:moveTo>
                <a:lnTo>
                  <a:pt x="164561" y="0"/>
                </a:lnTo>
                <a:lnTo>
                  <a:pt x="164561" y="162503"/>
                </a:lnTo>
                <a:lnTo>
                  <a:pt x="0" y="162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16159060" y="1237464"/>
            <a:ext cx="1240698" cy="349677"/>
          </a:xfrm>
          <a:prstGeom prst="rect">
            <a:avLst/>
          </a:prstGeom>
        </p:spPr>
        <p:txBody>
          <a:bodyPr anchor="t" rtlCol="false" tIns="0" lIns="0" bIns="0" rIns="0">
            <a:spAutoFit/>
          </a:bodyPr>
          <a:lstStyle/>
          <a:p>
            <a:pPr algn="ctr">
              <a:lnSpc>
                <a:spcPts val="2818"/>
              </a:lnSpc>
            </a:pPr>
            <a:r>
              <a:rPr lang="en-US" sz="2012" spc="40">
                <a:solidFill>
                  <a:srgbClr val="008037"/>
                </a:solidFill>
                <a:latin typeface="Archivo Black"/>
              </a:rPr>
              <a:t>SMART</a:t>
            </a:r>
          </a:p>
        </p:txBody>
      </p:sp>
      <p:sp>
        <p:nvSpPr>
          <p:cNvPr name="TextBox 27" id="27"/>
          <p:cNvSpPr txBox="true"/>
          <p:nvPr/>
        </p:nvSpPr>
        <p:spPr>
          <a:xfrm rot="0">
            <a:off x="17232026" y="1237464"/>
            <a:ext cx="732457" cy="349677"/>
          </a:xfrm>
          <a:prstGeom prst="rect">
            <a:avLst/>
          </a:prstGeom>
        </p:spPr>
        <p:txBody>
          <a:bodyPr anchor="t" rtlCol="false" tIns="0" lIns="0" bIns="0" rIns="0">
            <a:spAutoFit/>
          </a:bodyPr>
          <a:lstStyle/>
          <a:p>
            <a:pPr algn="ctr">
              <a:lnSpc>
                <a:spcPts val="2818"/>
              </a:lnSpc>
            </a:pPr>
            <a:r>
              <a:rPr lang="en-US" sz="2012" spc="40">
                <a:solidFill>
                  <a:srgbClr val="BFDD63"/>
                </a:solidFill>
                <a:latin typeface="Archivo Black"/>
              </a:rPr>
              <a:t>ECO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924628" cy="10287000"/>
            <a:chOff x="0" y="0"/>
            <a:chExt cx="1297021" cy="2709333"/>
          </a:xfrm>
        </p:grpSpPr>
        <p:sp>
          <p:nvSpPr>
            <p:cNvPr name="Freeform 3" id="3"/>
            <p:cNvSpPr/>
            <p:nvPr/>
          </p:nvSpPr>
          <p:spPr>
            <a:xfrm flipH="false" flipV="false" rot="0">
              <a:off x="0" y="0"/>
              <a:ext cx="1297022" cy="2709333"/>
            </a:xfrm>
            <a:custGeom>
              <a:avLst/>
              <a:gdLst/>
              <a:ahLst/>
              <a:cxnLst/>
              <a:rect r="r" b="b" t="t" l="l"/>
              <a:pathLst>
                <a:path h="2709333" w="1297022">
                  <a:moveTo>
                    <a:pt x="0" y="0"/>
                  </a:moveTo>
                  <a:lnTo>
                    <a:pt x="1297022" y="0"/>
                  </a:lnTo>
                  <a:lnTo>
                    <a:pt x="1297022" y="2709333"/>
                  </a:lnTo>
                  <a:lnTo>
                    <a:pt x="0" y="2709333"/>
                  </a:lnTo>
                  <a:close/>
                </a:path>
              </a:pathLst>
            </a:custGeom>
            <a:solidFill>
              <a:srgbClr val="006601"/>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ctr">
                <a:lnSpc>
                  <a:spcPts val="3528"/>
                </a:lnSpc>
              </a:pPr>
            </a:p>
          </p:txBody>
        </p:sp>
      </p:grpSp>
      <p:sp>
        <p:nvSpPr>
          <p:cNvPr name="Freeform 5" id="5"/>
          <p:cNvSpPr/>
          <p:nvPr/>
        </p:nvSpPr>
        <p:spPr>
          <a:xfrm flipH="false" flipV="false" rot="0">
            <a:off x="-3131339" y="154583"/>
            <a:ext cx="7616667" cy="4988917"/>
          </a:xfrm>
          <a:custGeom>
            <a:avLst/>
            <a:gdLst/>
            <a:ahLst/>
            <a:cxnLst/>
            <a:rect r="r" b="b" t="t" l="l"/>
            <a:pathLst>
              <a:path h="4988917" w="7616667">
                <a:moveTo>
                  <a:pt x="0" y="0"/>
                </a:moveTo>
                <a:lnTo>
                  <a:pt x="7616668" y="0"/>
                </a:lnTo>
                <a:lnTo>
                  <a:pt x="7616668" y="4988917"/>
                </a:lnTo>
                <a:lnTo>
                  <a:pt x="0" y="4988917"/>
                </a:lnTo>
                <a:lnTo>
                  <a:pt x="0" y="0"/>
                </a:lnTo>
                <a:close/>
              </a:path>
            </a:pathLst>
          </a:custGeom>
          <a:blipFill>
            <a:blip r:embed="rId2"/>
            <a:stretch>
              <a:fillRect l="0" t="0" r="0" b="0"/>
            </a:stretch>
          </a:blipFill>
        </p:spPr>
      </p:sp>
      <p:grpSp>
        <p:nvGrpSpPr>
          <p:cNvPr name="Group 6" id="6"/>
          <p:cNvGrpSpPr/>
          <p:nvPr/>
        </p:nvGrpSpPr>
        <p:grpSpPr>
          <a:xfrm rot="0">
            <a:off x="-1440436" y="364871"/>
            <a:ext cx="5538975" cy="935877"/>
            <a:chOff x="0" y="0"/>
            <a:chExt cx="1458825" cy="246486"/>
          </a:xfrm>
        </p:grpSpPr>
        <p:sp>
          <p:nvSpPr>
            <p:cNvPr name="Freeform 7" id="7"/>
            <p:cNvSpPr/>
            <p:nvPr/>
          </p:nvSpPr>
          <p:spPr>
            <a:xfrm flipH="false" flipV="false" rot="0">
              <a:off x="0" y="0"/>
              <a:ext cx="1458825" cy="246486"/>
            </a:xfrm>
            <a:custGeom>
              <a:avLst/>
              <a:gdLst/>
              <a:ahLst/>
              <a:cxnLst/>
              <a:rect r="r" b="b" t="t" l="l"/>
              <a:pathLst>
                <a:path h="246486" w="1458825">
                  <a:moveTo>
                    <a:pt x="203200" y="0"/>
                  </a:moveTo>
                  <a:lnTo>
                    <a:pt x="1458825" y="0"/>
                  </a:lnTo>
                  <a:lnTo>
                    <a:pt x="1255625" y="246486"/>
                  </a:lnTo>
                  <a:lnTo>
                    <a:pt x="0" y="246486"/>
                  </a:lnTo>
                  <a:lnTo>
                    <a:pt x="203200" y="0"/>
                  </a:lnTo>
                  <a:close/>
                </a:path>
              </a:pathLst>
            </a:custGeom>
            <a:solidFill>
              <a:srgbClr val="008000"/>
            </a:solidFill>
          </p:spPr>
        </p:sp>
        <p:sp>
          <p:nvSpPr>
            <p:cNvPr name="TextBox 8" id="8"/>
            <p:cNvSpPr txBox="true"/>
            <p:nvPr/>
          </p:nvSpPr>
          <p:spPr>
            <a:xfrm>
              <a:off x="101600" y="-47625"/>
              <a:ext cx="609600" cy="657225"/>
            </a:xfrm>
            <a:prstGeom prst="rect">
              <a:avLst/>
            </a:prstGeom>
          </p:spPr>
          <p:txBody>
            <a:bodyPr anchor="ctr" rtlCol="false" tIns="50800" lIns="50800" bIns="50800" rIns="50800"/>
            <a:lstStyle/>
            <a:p>
              <a:pPr algn="ctr">
                <a:lnSpc>
                  <a:spcPts val="2818"/>
                </a:lnSpc>
              </a:pPr>
            </a:p>
          </p:txBody>
        </p:sp>
      </p:grpSp>
      <p:sp>
        <p:nvSpPr>
          <p:cNvPr name="Freeform 9" id="9"/>
          <p:cNvSpPr/>
          <p:nvPr/>
        </p:nvSpPr>
        <p:spPr>
          <a:xfrm flipH="false" flipV="false" rot="0">
            <a:off x="5379819" y="6594201"/>
            <a:ext cx="1065572" cy="973667"/>
          </a:xfrm>
          <a:custGeom>
            <a:avLst/>
            <a:gdLst/>
            <a:ahLst/>
            <a:cxnLst/>
            <a:rect r="r" b="b" t="t" l="l"/>
            <a:pathLst>
              <a:path h="973667" w="1065572">
                <a:moveTo>
                  <a:pt x="0" y="0"/>
                </a:moveTo>
                <a:lnTo>
                  <a:pt x="1065572" y="0"/>
                </a:lnTo>
                <a:lnTo>
                  <a:pt x="1065572" y="973666"/>
                </a:lnTo>
                <a:lnTo>
                  <a:pt x="0" y="973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353253" y="8133340"/>
            <a:ext cx="1065572" cy="973667"/>
          </a:xfrm>
          <a:custGeom>
            <a:avLst/>
            <a:gdLst/>
            <a:ahLst/>
            <a:cxnLst/>
            <a:rect r="r" b="b" t="t" l="l"/>
            <a:pathLst>
              <a:path h="973667" w="1065572">
                <a:moveTo>
                  <a:pt x="0" y="0"/>
                </a:moveTo>
                <a:lnTo>
                  <a:pt x="1065573" y="0"/>
                </a:lnTo>
                <a:lnTo>
                  <a:pt x="1065573" y="973667"/>
                </a:lnTo>
                <a:lnTo>
                  <a:pt x="0" y="973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5405599" y="2065220"/>
            <a:ext cx="1014012" cy="1111246"/>
          </a:xfrm>
          <a:custGeom>
            <a:avLst/>
            <a:gdLst/>
            <a:ahLst/>
            <a:cxnLst/>
            <a:rect r="r" b="b" t="t" l="l"/>
            <a:pathLst>
              <a:path h="1111246" w="1014012">
                <a:moveTo>
                  <a:pt x="0" y="0"/>
                </a:moveTo>
                <a:lnTo>
                  <a:pt x="1014012" y="0"/>
                </a:lnTo>
                <a:lnTo>
                  <a:pt x="1014012" y="1111246"/>
                </a:lnTo>
                <a:lnTo>
                  <a:pt x="0" y="1111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5518113" y="3604360"/>
            <a:ext cx="788984" cy="1111246"/>
          </a:xfrm>
          <a:custGeom>
            <a:avLst/>
            <a:gdLst/>
            <a:ahLst/>
            <a:cxnLst/>
            <a:rect r="r" b="b" t="t" l="l"/>
            <a:pathLst>
              <a:path h="1111246" w="788984">
                <a:moveTo>
                  <a:pt x="0" y="0"/>
                </a:moveTo>
                <a:lnTo>
                  <a:pt x="788984" y="0"/>
                </a:lnTo>
                <a:lnTo>
                  <a:pt x="788984" y="1111246"/>
                </a:lnTo>
                <a:lnTo>
                  <a:pt x="0" y="11112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280152" y="5431528"/>
            <a:ext cx="6775006" cy="4513848"/>
          </a:xfrm>
          <a:custGeom>
            <a:avLst/>
            <a:gdLst/>
            <a:ahLst/>
            <a:cxnLst/>
            <a:rect r="r" b="b" t="t" l="l"/>
            <a:pathLst>
              <a:path h="4513848" w="6775006">
                <a:moveTo>
                  <a:pt x="0" y="0"/>
                </a:moveTo>
                <a:lnTo>
                  <a:pt x="6775006" y="0"/>
                </a:lnTo>
                <a:lnTo>
                  <a:pt x="6775006" y="4513848"/>
                </a:lnTo>
                <a:lnTo>
                  <a:pt x="0" y="4513848"/>
                </a:lnTo>
                <a:lnTo>
                  <a:pt x="0" y="0"/>
                </a:lnTo>
                <a:close/>
              </a:path>
            </a:pathLst>
          </a:custGeom>
          <a:blipFill>
            <a:blip r:embed="rId9"/>
            <a:stretch>
              <a:fillRect l="0" t="0" r="0" b="0"/>
            </a:stretch>
          </a:blipFill>
        </p:spPr>
      </p:sp>
      <p:sp>
        <p:nvSpPr>
          <p:cNvPr name="TextBox 14" id="14"/>
          <p:cNvSpPr txBox="true"/>
          <p:nvPr/>
        </p:nvSpPr>
        <p:spPr>
          <a:xfrm rot="0">
            <a:off x="6766987" y="1817570"/>
            <a:ext cx="8447487" cy="704847"/>
          </a:xfrm>
          <a:prstGeom prst="rect">
            <a:avLst/>
          </a:prstGeom>
        </p:spPr>
        <p:txBody>
          <a:bodyPr anchor="t" rtlCol="false" tIns="0" lIns="0" bIns="0" rIns="0">
            <a:spAutoFit/>
          </a:bodyPr>
          <a:lstStyle/>
          <a:p>
            <a:pPr algn="l">
              <a:lnSpc>
                <a:spcPts val="6000"/>
              </a:lnSpc>
            </a:pPr>
            <a:r>
              <a:rPr lang="en-US" sz="3000">
                <a:solidFill>
                  <a:srgbClr val="000000"/>
                </a:solidFill>
                <a:latin typeface="Roboto Bold"/>
              </a:rPr>
              <a:t>The uniformity of garbage cans in many places</a:t>
            </a:r>
          </a:p>
        </p:txBody>
      </p:sp>
      <p:sp>
        <p:nvSpPr>
          <p:cNvPr name="TextBox 15" id="15"/>
          <p:cNvSpPr txBox="true"/>
          <p:nvPr/>
        </p:nvSpPr>
        <p:spPr>
          <a:xfrm rot="0">
            <a:off x="6766987" y="2465267"/>
            <a:ext cx="7172149" cy="711199"/>
          </a:xfrm>
          <a:prstGeom prst="rect">
            <a:avLst/>
          </a:prstGeom>
        </p:spPr>
        <p:txBody>
          <a:bodyPr anchor="t" rtlCol="false" tIns="0" lIns="0" bIns="0" rIns="0">
            <a:spAutoFit/>
          </a:bodyPr>
          <a:lstStyle/>
          <a:p>
            <a:pPr algn="l">
              <a:lnSpc>
                <a:spcPts val="2800"/>
              </a:lnSpc>
            </a:pPr>
            <a:r>
              <a:rPr lang="en-US" sz="2000">
                <a:solidFill>
                  <a:srgbClr val="000000"/>
                </a:solidFill>
                <a:latin typeface="Roboto"/>
              </a:rPr>
              <a:t>Due to the uniformity of garbage cans, waste is not separated when it is thrown, and it becomes difficult to organize them.</a:t>
            </a:r>
          </a:p>
        </p:txBody>
      </p:sp>
      <p:sp>
        <p:nvSpPr>
          <p:cNvPr name="TextBox 16" id="16"/>
          <p:cNvSpPr txBox="true"/>
          <p:nvPr/>
        </p:nvSpPr>
        <p:spPr>
          <a:xfrm rot="0">
            <a:off x="419835" y="271634"/>
            <a:ext cx="2739780" cy="871933"/>
          </a:xfrm>
          <a:prstGeom prst="rect">
            <a:avLst/>
          </a:prstGeom>
        </p:spPr>
        <p:txBody>
          <a:bodyPr anchor="t" rtlCol="false" tIns="0" lIns="0" bIns="0" rIns="0">
            <a:spAutoFit/>
          </a:bodyPr>
          <a:lstStyle/>
          <a:p>
            <a:pPr algn="ctr">
              <a:lnSpc>
                <a:spcPts val="7170"/>
              </a:lnSpc>
            </a:pPr>
            <a:r>
              <a:rPr lang="en-US" sz="5121">
                <a:solidFill>
                  <a:srgbClr val="FFFFFF"/>
                </a:solidFill>
                <a:latin typeface="Open Sans Light Bold"/>
              </a:rPr>
              <a:t>Problem</a:t>
            </a:r>
          </a:p>
        </p:txBody>
      </p:sp>
      <p:sp>
        <p:nvSpPr>
          <p:cNvPr name="TextBox 17" id="17"/>
          <p:cNvSpPr txBox="true"/>
          <p:nvPr/>
        </p:nvSpPr>
        <p:spPr>
          <a:xfrm rot="0">
            <a:off x="4878999" y="412439"/>
            <a:ext cx="9671217" cy="547881"/>
          </a:xfrm>
          <a:prstGeom prst="rect">
            <a:avLst/>
          </a:prstGeom>
        </p:spPr>
        <p:txBody>
          <a:bodyPr anchor="t" rtlCol="false" tIns="0" lIns="0" bIns="0" rIns="0">
            <a:spAutoFit/>
          </a:bodyPr>
          <a:lstStyle/>
          <a:p>
            <a:pPr algn="ctr">
              <a:lnSpc>
                <a:spcPts val="4352"/>
              </a:lnSpc>
            </a:pPr>
            <a:r>
              <a:rPr lang="en-US" sz="3597">
                <a:solidFill>
                  <a:srgbClr val="008037"/>
                </a:solidFill>
                <a:latin typeface="Open Sans Light Bold"/>
              </a:rPr>
              <a:t>Non-regulation (sorting) of waste</a:t>
            </a:r>
          </a:p>
        </p:txBody>
      </p:sp>
      <p:sp>
        <p:nvSpPr>
          <p:cNvPr name="TextBox 18" id="18"/>
          <p:cNvSpPr txBox="true"/>
          <p:nvPr/>
        </p:nvSpPr>
        <p:spPr>
          <a:xfrm rot="0">
            <a:off x="4878999" y="5601431"/>
            <a:ext cx="9671217" cy="547881"/>
          </a:xfrm>
          <a:prstGeom prst="rect">
            <a:avLst/>
          </a:prstGeom>
        </p:spPr>
        <p:txBody>
          <a:bodyPr anchor="t" rtlCol="false" tIns="0" lIns="0" bIns="0" rIns="0">
            <a:spAutoFit/>
          </a:bodyPr>
          <a:lstStyle/>
          <a:p>
            <a:pPr algn="ctr">
              <a:lnSpc>
                <a:spcPts val="4352"/>
              </a:lnSpc>
            </a:pPr>
            <a:r>
              <a:rPr lang="en-US" sz="3597">
                <a:solidFill>
                  <a:srgbClr val="008037"/>
                </a:solidFill>
                <a:latin typeface="Open Sans Light Bold"/>
              </a:rPr>
              <a:t>As a result;</a:t>
            </a:r>
          </a:p>
        </p:txBody>
      </p:sp>
      <p:sp>
        <p:nvSpPr>
          <p:cNvPr name="TextBox 19" id="19"/>
          <p:cNvSpPr txBox="true"/>
          <p:nvPr/>
        </p:nvSpPr>
        <p:spPr>
          <a:xfrm rot="0">
            <a:off x="6740421" y="3356710"/>
            <a:ext cx="11576154" cy="704847"/>
          </a:xfrm>
          <a:prstGeom prst="rect">
            <a:avLst/>
          </a:prstGeom>
        </p:spPr>
        <p:txBody>
          <a:bodyPr anchor="t" rtlCol="false" tIns="0" lIns="0" bIns="0" rIns="0">
            <a:spAutoFit/>
          </a:bodyPr>
          <a:lstStyle/>
          <a:p>
            <a:pPr algn="l">
              <a:lnSpc>
                <a:spcPts val="6000"/>
              </a:lnSpc>
            </a:pPr>
            <a:r>
              <a:rPr lang="en-US" sz="3000">
                <a:solidFill>
                  <a:srgbClr val="000000"/>
                </a:solidFill>
                <a:latin typeface="Roboto Bold"/>
              </a:rPr>
              <a:t>Low awareness of local population about waste recycling</a:t>
            </a:r>
          </a:p>
        </p:txBody>
      </p:sp>
      <p:sp>
        <p:nvSpPr>
          <p:cNvPr name="TextBox 20" id="20"/>
          <p:cNvSpPr txBox="true"/>
          <p:nvPr/>
        </p:nvSpPr>
        <p:spPr>
          <a:xfrm rot="0">
            <a:off x="6740421" y="4004407"/>
            <a:ext cx="10175669" cy="711199"/>
          </a:xfrm>
          <a:prstGeom prst="rect">
            <a:avLst/>
          </a:prstGeom>
        </p:spPr>
        <p:txBody>
          <a:bodyPr anchor="t" rtlCol="false" tIns="0" lIns="0" bIns="0" rIns="0">
            <a:spAutoFit/>
          </a:bodyPr>
          <a:lstStyle/>
          <a:p>
            <a:pPr algn="l">
              <a:lnSpc>
                <a:spcPts val="2800"/>
              </a:lnSpc>
            </a:pPr>
            <a:r>
              <a:rPr lang="en-US" sz="2000">
                <a:solidFill>
                  <a:srgbClr val="000000"/>
                </a:solidFill>
                <a:latin typeface="Roboto"/>
              </a:rPr>
              <a:t>Due to the slow thinking of household waste recycling, we can see different types of garbage in our cities and streets.</a:t>
            </a:r>
          </a:p>
        </p:txBody>
      </p:sp>
      <p:sp>
        <p:nvSpPr>
          <p:cNvPr name="TextBox 21" id="21"/>
          <p:cNvSpPr txBox="true"/>
          <p:nvPr/>
        </p:nvSpPr>
        <p:spPr>
          <a:xfrm rot="0">
            <a:off x="6766987" y="6329556"/>
            <a:ext cx="8447487" cy="704847"/>
          </a:xfrm>
          <a:prstGeom prst="rect">
            <a:avLst/>
          </a:prstGeom>
        </p:spPr>
        <p:txBody>
          <a:bodyPr anchor="t" rtlCol="false" tIns="0" lIns="0" bIns="0" rIns="0">
            <a:spAutoFit/>
          </a:bodyPr>
          <a:lstStyle/>
          <a:p>
            <a:pPr algn="l">
              <a:lnSpc>
                <a:spcPts val="6000"/>
              </a:lnSpc>
            </a:pPr>
            <a:r>
              <a:rPr lang="en-US" sz="3000">
                <a:solidFill>
                  <a:srgbClr val="000000"/>
                </a:solidFill>
                <a:latin typeface="Roboto Bold"/>
              </a:rPr>
              <a:t>Landfills are overflowing</a:t>
            </a:r>
          </a:p>
        </p:txBody>
      </p:sp>
      <p:sp>
        <p:nvSpPr>
          <p:cNvPr name="TextBox 22" id="22"/>
          <p:cNvSpPr txBox="true"/>
          <p:nvPr/>
        </p:nvSpPr>
        <p:spPr>
          <a:xfrm rot="0">
            <a:off x="6766987" y="6977253"/>
            <a:ext cx="8605721" cy="711199"/>
          </a:xfrm>
          <a:prstGeom prst="rect">
            <a:avLst/>
          </a:prstGeom>
        </p:spPr>
        <p:txBody>
          <a:bodyPr anchor="t" rtlCol="false" tIns="0" lIns="0" bIns="0" rIns="0">
            <a:spAutoFit/>
          </a:bodyPr>
          <a:lstStyle/>
          <a:p>
            <a:pPr algn="l">
              <a:lnSpc>
                <a:spcPts val="2800"/>
              </a:lnSpc>
            </a:pPr>
            <a:r>
              <a:rPr lang="en-US" sz="2000">
                <a:solidFill>
                  <a:srgbClr val="000000"/>
                </a:solidFill>
                <a:latin typeface="Roboto"/>
              </a:rPr>
              <a:t>Due to the lack of regulation of waste, recycling becomes difficult. As a result, garbage falls into the landfill and fills the garbage volume</a:t>
            </a:r>
          </a:p>
        </p:txBody>
      </p:sp>
      <p:sp>
        <p:nvSpPr>
          <p:cNvPr name="TextBox 23" id="23"/>
          <p:cNvSpPr txBox="true"/>
          <p:nvPr/>
        </p:nvSpPr>
        <p:spPr>
          <a:xfrm rot="0">
            <a:off x="6740421" y="7868696"/>
            <a:ext cx="11576154" cy="704847"/>
          </a:xfrm>
          <a:prstGeom prst="rect">
            <a:avLst/>
          </a:prstGeom>
        </p:spPr>
        <p:txBody>
          <a:bodyPr anchor="t" rtlCol="false" tIns="0" lIns="0" bIns="0" rIns="0">
            <a:spAutoFit/>
          </a:bodyPr>
          <a:lstStyle/>
          <a:p>
            <a:pPr algn="l">
              <a:lnSpc>
                <a:spcPts val="6000"/>
              </a:lnSpc>
            </a:pPr>
            <a:r>
              <a:rPr lang="en-US" sz="3000">
                <a:solidFill>
                  <a:srgbClr val="000000"/>
                </a:solidFill>
                <a:latin typeface="Roboto Bold"/>
              </a:rPr>
              <a:t>Ecological changes</a:t>
            </a:r>
          </a:p>
        </p:txBody>
      </p:sp>
      <p:sp>
        <p:nvSpPr>
          <p:cNvPr name="TextBox 24" id="24"/>
          <p:cNvSpPr txBox="true"/>
          <p:nvPr/>
        </p:nvSpPr>
        <p:spPr>
          <a:xfrm rot="0">
            <a:off x="6740421" y="8516393"/>
            <a:ext cx="10175669" cy="711199"/>
          </a:xfrm>
          <a:prstGeom prst="rect">
            <a:avLst/>
          </a:prstGeom>
        </p:spPr>
        <p:txBody>
          <a:bodyPr anchor="t" rtlCol="false" tIns="0" lIns="0" bIns="0" rIns="0">
            <a:spAutoFit/>
          </a:bodyPr>
          <a:lstStyle/>
          <a:p>
            <a:pPr algn="l">
              <a:lnSpc>
                <a:spcPts val="2800"/>
              </a:lnSpc>
            </a:pPr>
            <a:r>
              <a:rPr lang="en-US" sz="2000">
                <a:solidFill>
                  <a:srgbClr val="000000"/>
                </a:solidFill>
                <a:latin typeface="Roboto"/>
              </a:rPr>
              <a:t>Pollution of earth and earth's resources due to garbage means gradual pollution of living. Various odors, drinking water, wildlife and food contamination.</a:t>
            </a:r>
          </a:p>
        </p:txBody>
      </p:sp>
      <p:sp>
        <p:nvSpPr>
          <p:cNvPr name="Freeform 25" id="25"/>
          <p:cNvSpPr/>
          <p:nvPr/>
        </p:nvSpPr>
        <p:spPr>
          <a:xfrm flipH="false" flipV="false" rot="0">
            <a:off x="16737928" y="470259"/>
            <a:ext cx="806674" cy="809151"/>
          </a:xfrm>
          <a:custGeom>
            <a:avLst/>
            <a:gdLst/>
            <a:ahLst/>
            <a:cxnLst/>
            <a:rect r="r" b="b" t="t" l="l"/>
            <a:pathLst>
              <a:path h="809151" w="806674">
                <a:moveTo>
                  <a:pt x="0" y="0"/>
                </a:moveTo>
                <a:lnTo>
                  <a:pt x="806674" y="0"/>
                </a:lnTo>
                <a:lnTo>
                  <a:pt x="806674" y="809151"/>
                </a:lnTo>
                <a:lnTo>
                  <a:pt x="0" y="8091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7882203" y="1232532"/>
            <a:ext cx="164560" cy="162503"/>
          </a:xfrm>
          <a:custGeom>
            <a:avLst/>
            <a:gdLst/>
            <a:ahLst/>
            <a:cxnLst/>
            <a:rect r="r" b="b" t="t" l="l"/>
            <a:pathLst>
              <a:path h="162503" w="164560">
                <a:moveTo>
                  <a:pt x="0" y="0"/>
                </a:moveTo>
                <a:lnTo>
                  <a:pt x="164561" y="0"/>
                </a:lnTo>
                <a:lnTo>
                  <a:pt x="164561" y="162503"/>
                </a:lnTo>
                <a:lnTo>
                  <a:pt x="0" y="1625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16159060" y="1237464"/>
            <a:ext cx="1240698" cy="349677"/>
          </a:xfrm>
          <a:prstGeom prst="rect">
            <a:avLst/>
          </a:prstGeom>
        </p:spPr>
        <p:txBody>
          <a:bodyPr anchor="t" rtlCol="false" tIns="0" lIns="0" bIns="0" rIns="0">
            <a:spAutoFit/>
          </a:bodyPr>
          <a:lstStyle/>
          <a:p>
            <a:pPr algn="ctr">
              <a:lnSpc>
                <a:spcPts val="2818"/>
              </a:lnSpc>
            </a:pPr>
            <a:r>
              <a:rPr lang="en-US" sz="2012" spc="40">
                <a:solidFill>
                  <a:srgbClr val="008037"/>
                </a:solidFill>
                <a:latin typeface="Archivo Black"/>
              </a:rPr>
              <a:t>SMART</a:t>
            </a:r>
          </a:p>
        </p:txBody>
      </p:sp>
      <p:sp>
        <p:nvSpPr>
          <p:cNvPr name="TextBox 28" id="28"/>
          <p:cNvSpPr txBox="true"/>
          <p:nvPr/>
        </p:nvSpPr>
        <p:spPr>
          <a:xfrm rot="0">
            <a:off x="17232026" y="1237464"/>
            <a:ext cx="732457" cy="349677"/>
          </a:xfrm>
          <a:prstGeom prst="rect">
            <a:avLst/>
          </a:prstGeom>
        </p:spPr>
        <p:txBody>
          <a:bodyPr anchor="t" rtlCol="false" tIns="0" lIns="0" bIns="0" rIns="0">
            <a:spAutoFit/>
          </a:bodyPr>
          <a:lstStyle/>
          <a:p>
            <a:pPr algn="ctr">
              <a:lnSpc>
                <a:spcPts val="2818"/>
              </a:lnSpc>
            </a:pPr>
            <a:r>
              <a:rPr lang="en-US" sz="2012" spc="40">
                <a:solidFill>
                  <a:srgbClr val="BFDD63"/>
                </a:solidFill>
                <a:latin typeface="Archivo Black"/>
              </a:rPr>
              <a:t>ECO</a:t>
            </a:r>
          </a:p>
        </p:txBody>
      </p:sp>
      <p:grpSp>
        <p:nvGrpSpPr>
          <p:cNvPr name="Group 29" id="29"/>
          <p:cNvGrpSpPr/>
          <p:nvPr/>
        </p:nvGrpSpPr>
        <p:grpSpPr>
          <a:xfrm rot="0">
            <a:off x="232790" y="5229225"/>
            <a:ext cx="18564428" cy="158667"/>
            <a:chOff x="0" y="0"/>
            <a:chExt cx="4889397" cy="41789"/>
          </a:xfrm>
        </p:grpSpPr>
        <p:sp>
          <p:nvSpPr>
            <p:cNvPr name="Freeform 30" id="30"/>
            <p:cNvSpPr/>
            <p:nvPr/>
          </p:nvSpPr>
          <p:spPr>
            <a:xfrm flipH="false" flipV="false" rot="0">
              <a:off x="0" y="0"/>
              <a:ext cx="4889397" cy="41789"/>
            </a:xfrm>
            <a:custGeom>
              <a:avLst/>
              <a:gdLst/>
              <a:ahLst/>
              <a:cxnLst/>
              <a:rect r="r" b="b" t="t" l="l"/>
              <a:pathLst>
                <a:path h="41789" w="4889397">
                  <a:moveTo>
                    <a:pt x="0" y="0"/>
                  </a:moveTo>
                  <a:lnTo>
                    <a:pt x="4889397" y="0"/>
                  </a:lnTo>
                  <a:lnTo>
                    <a:pt x="4889397" y="41789"/>
                  </a:lnTo>
                  <a:lnTo>
                    <a:pt x="0" y="41789"/>
                  </a:lnTo>
                  <a:close/>
                </a:path>
              </a:pathLst>
            </a:custGeom>
            <a:solidFill>
              <a:srgbClr val="006601"/>
            </a:solidFill>
          </p:spPr>
        </p:sp>
        <p:sp>
          <p:nvSpPr>
            <p:cNvPr name="TextBox 31" id="31"/>
            <p:cNvSpPr txBox="true"/>
            <p:nvPr/>
          </p:nvSpPr>
          <p:spPr>
            <a:xfrm>
              <a:off x="0" y="-76200"/>
              <a:ext cx="812800" cy="889000"/>
            </a:xfrm>
            <a:prstGeom prst="rect">
              <a:avLst/>
            </a:prstGeom>
          </p:spPr>
          <p:txBody>
            <a:bodyPr anchor="ctr" rtlCol="false" tIns="50800" lIns="50800" bIns="50800" rIns="50800"/>
            <a:lstStyle/>
            <a:p>
              <a:pPr algn="ctr">
                <a:lnSpc>
                  <a:spcPts val="3528"/>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8000"/>
        </a:solidFill>
      </p:bgPr>
    </p:bg>
    <p:spTree>
      <p:nvGrpSpPr>
        <p:cNvPr id="1" name=""/>
        <p:cNvGrpSpPr/>
        <p:nvPr/>
      </p:nvGrpSpPr>
      <p:grpSpPr>
        <a:xfrm>
          <a:off x="0" y="0"/>
          <a:ext cx="0" cy="0"/>
          <a:chOff x="0" y="0"/>
          <a:chExt cx="0" cy="0"/>
        </a:xfrm>
      </p:grpSpPr>
      <p:sp>
        <p:nvSpPr>
          <p:cNvPr name="Freeform 2" id="2"/>
          <p:cNvSpPr/>
          <p:nvPr/>
        </p:nvSpPr>
        <p:spPr>
          <a:xfrm flipH="false" flipV="false" rot="0">
            <a:off x="323849" y="2004844"/>
            <a:ext cx="5821686" cy="3697575"/>
          </a:xfrm>
          <a:custGeom>
            <a:avLst/>
            <a:gdLst/>
            <a:ahLst/>
            <a:cxnLst/>
            <a:rect r="r" b="b" t="t" l="l"/>
            <a:pathLst>
              <a:path h="3697575" w="5821686">
                <a:moveTo>
                  <a:pt x="0" y="0"/>
                </a:moveTo>
                <a:lnTo>
                  <a:pt x="5821686" y="0"/>
                </a:lnTo>
                <a:lnTo>
                  <a:pt x="5821686" y="3697575"/>
                </a:lnTo>
                <a:lnTo>
                  <a:pt x="0" y="3697575"/>
                </a:lnTo>
                <a:lnTo>
                  <a:pt x="0" y="0"/>
                </a:lnTo>
                <a:close/>
              </a:path>
            </a:pathLst>
          </a:custGeom>
          <a:blipFill>
            <a:blip r:embed="rId2"/>
            <a:stretch>
              <a:fillRect l="-13013" t="0" r="0" b="0"/>
            </a:stretch>
          </a:blipFill>
        </p:spPr>
      </p:sp>
      <p:sp>
        <p:nvSpPr>
          <p:cNvPr name="Freeform 3" id="3"/>
          <p:cNvSpPr/>
          <p:nvPr/>
        </p:nvSpPr>
        <p:spPr>
          <a:xfrm flipH="false" flipV="false" rot="0">
            <a:off x="323849" y="5944090"/>
            <a:ext cx="5821686" cy="3483684"/>
          </a:xfrm>
          <a:custGeom>
            <a:avLst/>
            <a:gdLst/>
            <a:ahLst/>
            <a:cxnLst/>
            <a:rect r="r" b="b" t="t" l="l"/>
            <a:pathLst>
              <a:path h="3483684" w="5821686">
                <a:moveTo>
                  <a:pt x="0" y="0"/>
                </a:moveTo>
                <a:lnTo>
                  <a:pt x="5821686" y="0"/>
                </a:lnTo>
                <a:lnTo>
                  <a:pt x="5821686" y="3483684"/>
                </a:lnTo>
                <a:lnTo>
                  <a:pt x="0" y="3483684"/>
                </a:lnTo>
                <a:lnTo>
                  <a:pt x="0" y="0"/>
                </a:lnTo>
                <a:close/>
              </a:path>
            </a:pathLst>
          </a:custGeom>
          <a:blipFill>
            <a:blip r:embed="rId3"/>
            <a:stretch>
              <a:fillRect l="-11278" t="0" r="0" b="0"/>
            </a:stretch>
          </a:blipFill>
        </p:spPr>
      </p:sp>
      <p:sp>
        <p:nvSpPr>
          <p:cNvPr name="Freeform 4" id="4"/>
          <p:cNvSpPr/>
          <p:nvPr/>
        </p:nvSpPr>
        <p:spPr>
          <a:xfrm flipH="false" flipV="false" rot="0">
            <a:off x="6409367" y="2004844"/>
            <a:ext cx="5636787" cy="3697575"/>
          </a:xfrm>
          <a:custGeom>
            <a:avLst/>
            <a:gdLst/>
            <a:ahLst/>
            <a:cxnLst/>
            <a:rect r="r" b="b" t="t" l="l"/>
            <a:pathLst>
              <a:path h="3697575" w="5636787">
                <a:moveTo>
                  <a:pt x="0" y="0"/>
                </a:moveTo>
                <a:lnTo>
                  <a:pt x="5636787" y="0"/>
                </a:lnTo>
                <a:lnTo>
                  <a:pt x="5636787" y="3697575"/>
                </a:lnTo>
                <a:lnTo>
                  <a:pt x="0" y="3697575"/>
                </a:lnTo>
                <a:lnTo>
                  <a:pt x="0" y="0"/>
                </a:lnTo>
                <a:close/>
              </a:path>
            </a:pathLst>
          </a:custGeom>
          <a:blipFill>
            <a:blip r:embed="rId4"/>
            <a:stretch>
              <a:fillRect l="-19473" t="-60002" r="0" b="-93614"/>
            </a:stretch>
          </a:blipFill>
        </p:spPr>
      </p:sp>
      <p:sp>
        <p:nvSpPr>
          <p:cNvPr name="Freeform 5" id="5"/>
          <p:cNvSpPr/>
          <p:nvPr/>
        </p:nvSpPr>
        <p:spPr>
          <a:xfrm flipH="false" flipV="false" rot="5400000">
            <a:off x="7485919" y="4867538"/>
            <a:ext cx="3483684" cy="5636787"/>
          </a:xfrm>
          <a:custGeom>
            <a:avLst/>
            <a:gdLst/>
            <a:ahLst/>
            <a:cxnLst/>
            <a:rect r="r" b="b" t="t" l="l"/>
            <a:pathLst>
              <a:path h="5636787" w="3483684">
                <a:moveTo>
                  <a:pt x="0" y="0"/>
                </a:moveTo>
                <a:lnTo>
                  <a:pt x="3483684" y="0"/>
                </a:lnTo>
                <a:lnTo>
                  <a:pt x="3483684" y="5636787"/>
                </a:lnTo>
                <a:lnTo>
                  <a:pt x="0" y="5636787"/>
                </a:lnTo>
                <a:lnTo>
                  <a:pt x="0" y="0"/>
                </a:lnTo>
                <a:close/>
              </a:path>
            </a:pathLst>
          </a:custGeom>
          <a:blipFill>
            <a:blip r:embed="rId5"/>
            <a:stretch>
              <a:fillRect l="-23363" t="-828" r="0" b="-828"/>
            </a:stretch>
          </a:blipFill>
        </p:spPr>
      </p:sp>
      <p:sp>
        <p:nvSpPr>
          <p:cNvPr name="Freeform 6" id="6"/>
          <p:cNvSpPr/>
          <p:nvPr/>
        </p:nvSpPr>
        <p:spPr>
          <a:xfrm flipH="false" flipV="false" rot="0">
            <a:off x="12163732" y="2004844"/>
            <a:ext cx="5800418" cy="3697575"/>
          </a:xfrm>
          <a:custGeom>
            <a:avLst/>
            <a:gdLst/>
            <a:ahLst/>
            <a:cxnLst/>
            <a:rect r="r" b="b" t="t" l="l"/>
            <a:pathLst>
              <a:path h="3697575" w="5800418">
                <a:moveTo>
                  <a:pt x="0" y="0"/>
                </a:moveTo>
                <a:lnTo>
                  <a:pt x="5800419" y="0"/>
                </a:lnTo>
                <a:lnTo>
                  <a:pt x="5800419" y="3697575"/>
                </a:lnTo>
                <a:lnTo>
                  <a:pt x="0" y="3697575"/>
                </a:lnTo>
                <a:lnTo>
                  <a:pt x="0" y="0"/>
                </a:lnTo>
                <a:close/>
              </a:path>
            </a:pathLst>
          </a:custGeom>
          <a:blipFill>
            <a:blip r:embed="rId6"/>
            <a:stretch>
              <a:fillRect l="0" t="-55476" r="0" b="-25896"/>
            </a:stretch>
          </a:blipFill>
        </p:spPr>
      </p:sp>
      <p:sp>
        <p:nvSpPr>
          <p:cNvPr name="Freeform 7" id="7"/>
          <p:cNvSpPr/>
          <p:nvPr/>
        </p:nvSpPr>
        <p:spPr>
          <a:xfrm flipH="false" flipV="false" rot="0">
            <a:off x="12163732" y="5949217"/>
            <a:ext cx="5800418" cy="3478557"/>
          </a:xfrm>
          <a:custGeom>
            <a:avLst/>
            <a:gdLst/>
            <a:ahLst/>
            <a:cxnLst/>
            <a:rect r="r" b="b" t="t" l="l"/>
            <a:pathLst>
              <a:path h="3478557" w="5800418">
                <a:moveTo>
                  <a:pt x="0" y="0"/>
                </a:moveTo>
                <a:lnTo>
                  <a:pt x="5800419" y="0"/>
                </a:lnTo>
                <a:lnTo>
                  <a:pt x="5800419" y="3478557"/>
                </a:lnTo>
                <a:lnTo>
                  <a:pt x="0" y="3478557"/>
                </a:lnTo>
                <a:lnTo>
                  <a:pt x="0" y="0"/>
                </a:lnTo>
                <a:close/>
              </a:path>
            </a:pathLst>
          </a:custGeom>
          <a:blipFill>
            <a:blip r:embed="rId7"/>
            <a:stretch>
              <a:fillRect l="-18001" t="-1341" r="0" b="-1341"/>
            </a:stretch>
          </a:blipFill>
        </p:spPr>
      </p:sp>
      <p:sp>
        <p:nvSpPr>
          <p:cNvPr name="TextBox 8" id="8"/>
          <p:cNvSpPr txBox="true"/>
          <p:nvPr/>
        </p:nvSpPr>
        <p:spPr>
          <a:xfrm rot="0">
            <a:off x="4878999" y="754759"/>
            <a:ext cx="9671217" cy="547881"/>
          </a:xfrm>
          <a:prstGeom prst="rect">
            <a:avLst/>
          </a:prstGeom>
        </p:spPr>
        <p:txBody>
          <a:bodyPr anchor="t" rtlCol="false" tIns="0" lIns="0" bIns="0" rIns="0">
            <a:spAutoFit/>
          </a:bodyPr>
          <a:lstStyle/>
          <a:p>
            <a:pPr algn="ctr">
              <a:lnSpc>
                <a:spcPts val="4352"/>
              </a:lnSpc>
            </a:pPr>
            <a:r>
              <a:rPr lang="en-US" sz="3597">
                <a:solidFill>
                  <a:srgbClr val="FFFFFF"/>
                </a:solidFill>
                <a:latin typeface="Open Sans Light Bold"/>
              </a:rPr>
              <a:t>Clips from the issue:</a:t>
            </a:r>
          </a:p>
        </p:txBody>
      </p:sp>
      <p:sp>
        <p:nvSpPr>
          <p:cNvPr name="Freeform 9" id="9"/>
          <p:cNvSpPr/>
          <p:nvPr/>
        </p:nvSpPr>
        <p:spPr>
          <a:xfrm flipH="false" flipV="false" rot="0">
            <a:off x="16737928" y="470259"/>
            <a:ext cx="806674" cy="809151"/>
          </a:xfrm>
          <a:custGeom>
            <a:avLst/>
            <a:gdLst/>
            <a:ahLst/>
            <a:cxnLst/>
            <a:rect r="r" b="b" t="t" l="l"/>
            <a:pathLst>
              <a:path h="809151" w="806674">
                <a:moveTo>
                  <a:pt x="0" y="0"/>
                </a:moveTo>
                <a:lnTo>
                  <a:pt x="806674" y="0"/>
                </a:lnTo>
                <a:lnTo>
                  <a:pt x="806674" y="809151"/>
                </a:lnTo>
                <a:lnTo>
                  <a:pt x="0" y="8091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7882203" y="1232532"/>
            <a:ext cx="164560" cy="162503"/>
          </a:xfrm>
          <a:custGeom>
            <a:avLst/>
            <a:gdLst/>
            <a:ahLst/>
            <a:cxnLst/>
            <a:rect r="r" b="b" t="t" l="l"/>
            <a:pathLst>
              <a:path h="162503" w="164560">
                <a:moveTo>
                  <a:pt x="0" y="0"/>
                </a:moveTo>
                <a:lnTo>
                  <a:pt x="164561" y="0"/>
                </a:lnTo>
                <a:lnTo>
                  <a:pt x="164561" y="162503"/>
                </a:lnTo>
                <a:lnTo>
                  <a:pt x="0" y="162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6159060" y="1237464"/>
            <a:ext cx="1240698" cy="349677"/>
          </a:xfrm>
          <a:prstGeom prst="rect">
            <a:avLst/>
          </a:prstGeom>
        </p:spPr>
        <p:txBody>
          <a:bodyPr anchor="t" rtlCol="false" tIns="0" lIns="0" bIns="0" rIns="0">
            <a:spAutoFit/>
          </a:bodyPr>
          <a:lstStyle/>
          <a:p>
            <a:pPr algn="ctr">
              <a:lnSpc>
                <a:spcPts val="2818"/>
              </a:lnSpc>
            </a:pPr>
            <a:r>
              <a:rPr lang="en-US" sz="2012" spc="40">
                <a:solidFill>
                  <a:srgbClr val="79B507"/>
                </a:solidFill>
                <a:latin typeface="Archivo Black"/>
              </a:rPr>
              <a:t>SMART</a:t>
            </a:r>
          </a:p>
        </p:txBody>
      </p:sp>
      <p:sp>
        <p:nvSpPr>
          <p:cNvPr name="TextBox 12" id="12"/>
          <p:cNvSpPr txBox="true"/>
          <p:nvPr/>
        </p:nvSpPr>
        <p:spPr>
          <a:xfrm rot="0">
            <a:off x="17232026" y="1237464"/>
            <a:ext cx="732457" cy="349677"/>
          </a:xfrm>
          <a:prstGeom prst="rect">
            <a:avLst/>
          </a:prstGeom>
        </p:spPr>
        <p:txBody>
          <a:bodyPr anchor="t" rtlCol="false" tIns="0" lIns="0" bIns="0" rIns="0">
            <a:spAutoFit/>
          </a:bodyPr>
          <a:lstStyle/>
          <a:p>
            <a:pPr algn="ctr">
              <a:lnSpc>
                <a:spcPts val="2818"/>
              </a:lnSpc>
            </a:pPr>
            <a:r>
              <a:rPr lang="en-US" sz="2012" spc="40">
                <a:solidFill>
                  <a:srgbClr val="BFDD63"/>
                </a:solidFill>
                <a:latin typeface="Archivo Black"/>
              </a:rPr>
              <a:t>ECO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60" t="5814" r="1439" b="12354"/>
          <a:stretch>
            <a:fillRect/>
          </a:stretch>
        </p:blipFill>
        <p:spPr>
          <a:xfrm flipH="false" flipV="false">
            <a:off x="0" y="0"/>
            <a:ext cx="18288000" cy="10287000"/>
          </a:xfrm>
          <a:prstGeom prst="rect">
            <a:avLst/>
          </a:prstGeom>
        </p:spPr>
      </p:pic>
      <p:grpSp>
        <p:nvGrpSpPr>
          <p:cNvPr name="Group 3" id="3"/>
          <p:cNvGrpSpPr/>
          <p:nvPr/>
        </p:nvGrpSpPr>
        <p:grpSpPr>
          <a:xfrm rot="0">
            <a:off x="4732462" y="310230"/>
            <a:ext cx="10595348" cy="2572761"/>
            <a:chOff x="0" y="0"/>
            <a:chExt cx="2790544" cy="677600"/>
          </a:xfrm>
        </p:grpSpPr>
        <p:sp>
          <p:nvSpPr>
            <p:cNvPr name="Freeform 4" id="4"/>
            <p:cNvSpPr/>
            <p:nvPr/>
          </p:nvSpPr>
          <p:spPr>
            <a:xfrm flipH="false" flipV="false" rot="0">
              <a:off x="0" y="0"/>
              <a:ext cx="2790544" cy="677600"/>
            </a:xfrm>
            <a:custGeom>
              <a:avLst/>
              <a:gdLst/>
              <a:ahLst/>
              <a:cxnLst/>
              <a:rect r="r" b="b" t="t" l="l"/>
              <a:pathLst>
                <a:path h="677600" w="2790544">
                  <a:moveTo>
                    <a:pt x="37265" y="0"/>
                  </a:moveTo>
                  <a:lnTo>
                    <a:pt x="2753279" y="0"/>
                  </a:lnTo>
                  <a:cubicBezTo>
                    <a:pt x="2763163" y="0"/>
                    <a:pt x="2772641" y="3926"/>
                    <a:pt x="2779630" y="10915"/>
                  </a:cubicBezTo>
                  <a:cubicBezTo>
                    <a:pt x="2786618" y="17903"/>
                    <a:pt x="2790544" y="27382"/>
                    <a:pt x="2790544" y="37265"/>
                  </a:cubicBezTo>
                  <a:lnTo>
                    <a:pt x="2790544" y="640334"/>
                  </a:lnTo>
                  <a:cubicBezTo>
                    <a:pt x="2790544" y="650218"/>
                    <a:pt x="2786618" y="659696"/>
                    <a:pt x="2779630" y="666685"/>
                  </a:cubicBezTo>
                  <a:cubicBezTo>
                    <a:pt x="2772641" y="673673"/>
                    <a:pt x="2763163" y="677600"/>
                    <a:pt x="2753279" y="677600"/>
                  </a:cubicBezTo>
                  <a:lnTo>
                    <a:pt x="37265" y="677600"/>
                  </a:lnTo>
                  <a:cubicBezTo>
                    <a:pt x="27382" y="677600"/>
                    <a:pt x="17903" y="673673"/>
                    <a:pt x="10915" y="666685"/>
                  </a:cubicBezTo>
                  <a:cubicBezTo>
                    <a:pt x="3926" y="659696"/>
                    <a:pt x="0" y="650218"/>
                    <a:pt x="0" y="640334"/>
                  </a:cubicBezTo>
                  <a:lnTo>
                    <a:pt x="0" y="37265"/>
                  </a:lnTo>
                  <a:cubicBezTo>
                    <a:pt x="0" y="27382"/>
                    <a:pt x="3926" y="17903"/>
                    <a:pt x="10915" y="10915"/>
                  </a:cubicBezTo>
                  <a:cubicBezTo>
                    <a:pt x="17903" y="3926"/>
                    <a:pt x="27382" y="0"/>
                    <a:pt x="37265" y="0"/>
                  </a:cubicBezTo>
                  <a:close/>
                </a:path>
              </a:pathLst>
            </a:custGeom>
            <a:solidFill>
              <a:srgbClr val="008037"/>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670595" y="-315856"/>
            <a:ext cx="6922324" cy="4612375"/>
          </a:xfrm>
          <a:custGeom>
            <a:avLst/>
            <a:gdLst/>
            <a:ahLst/>
            <a:cxnLst/>
            <a:rect r="r" b="b" t="t" l="l"/>
            <a:pathLst>
              <a:path h="4612375" w="6922324">
                <a:moveTo>
                  <a:pt x="0" y="0"/>
                </a:moveTo>
                <a:lnTo>
                  <a:pt x="6922325" y="0"/>
                </a:lnTo>
                <a:lnTo>
                  <a:pt x="6922325" y="4612374"/>
                </a:lnTo>
                <a:lnTo>
                  <a:pt x="0" y="4612374"/>
                </a:lnTo>
                <a:lnTo>
                  <a:pt x="0" y="0"/>
                </a:lnTo>
                <a:close/>
              </a:path>
            </a:pathLst>
          </a:custGeom>
          <a:blipFill>
            <a:blip r:embed="rId3"/>
            <a:stretch>
              <a:fillRect l="0" t="0" r="0" b="0"/>
            </a:stretch>
          </a:blipFill>
        </p:spPr>
      </p:sp>
      <p:grpSp>
        <p:nvGrpSpPr>
          <p:cNvPr name="Group 7" id="7"/>
          <p:cNvGrpSpPr/>
          <p:nvPr/>
        </p:nvGrpSpPr>
        <p:grpSpPr>
          <a:xfrm rot="0">
            <a:off x="1028700" y="4296518"/>
            <a:ext cx="15993991" cy="5326866"/>
            <a:chOff x="0" y="0"/>
            <a:chExt cx="4212409" cy="1402961"/>
          </a:xfrm>
        </p:grpSpPr>
        <p:sp>
          <p:nvSpPr>
            <p:cNvPr name="Freeform 8" id="8"/>
            <p:cNvSpPr/>
            <p:nvPr/>
          </p:nvSpPr>
          <p:spPr>
            <a:xfrm flipH="false" flipV="false" rot="0">
              <a:off x="0" y="0"/>
              <a:ext cx="4212409" cy="1402961"/>
            </a:xfrm>
            <a:custGeom>
              <a:avLst/>
              <a:gdLst/>
              <a:ahLst/>
              <a:cxnLst/>
              <a:rect r="r" b="b" t="t" l="l"/>
              <a:pathLst>
                <a:path h="1402961" w="4212409">
                  <a:moveTo>
                    <a:pt x="0" y="0"/>
                  </a:moveTo>
                  <a:lnTo>
                    <a:pt x="4212409" y="0"/>
                  </a:lnTo>
                  <a:lnTo>
                    <a:pt x="4212409" y="1402961"/>
                  </a:lnTo>
                  <a:lnTo>
                    <a:pt x="0" y="1402961"/>
                  </a:lnTo>
                  <a:close/>
                </a:path>
              </a:pathLst>
            </a:custGeom>
            <a:solidFill>
              <a:srgbClr val="006601"/>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5303905" y="536872"/>
            <a:ext cx="9502520" cy="1483994"/>
          </a:xfrm>
          <a:prstGeom prst="rect">
            <a:avLst/>
          </a:prstGeom>
        </p:spPr>
        <p:txBody>
          <a:bodyPr anchor="t" rtlCol="false" tIns="0" lIns="0" bIns="0" rIns="0">
            <a:spAutoFit/>
          </a:bodyPr>
          <a:lstStyle/>
          <a:p>
            <a:pPr>
              <a:lnSpc>
                <a:spcPts val="2940"/>
              </a:lnSpc>
            </a:pPr>
            <a:r>
              <a:rPr lang="en-US" sz="2000">
                <a:solidFill>
                  <a:srgbClr val="FFFFFF"/>
                </a:solidFill>
                <a:latin typeface="Roboto"/>
              </a:rPr>
              <a:t>... The most important issue is monitoring the ecological culture of the population. Look on the street or nearby today. You see people leaving everywhere. We call our motherland sacred. Why don't we keep it clean? After all, it is said in our holy books that "Purity comes from faith"...</a:t>
            </a:r>
          </a:p>
        </p:txBody>
      </p:sp>
      <p:sp>
        <p:nvSpPr>
          <p:cNvPr name="TextBox 11" id="11"/>
          <p:cNvSpPr txBox="true"/>
          <p:nvPr/>
        </p:nvSpPr>
        <p:spPr>
          <a:xfrm rot="0">
            <a:off x="11965931" y="2064491"/>
            <a:ext cx="4663404" cy="560451"/>
          </a:xfrm>
          <a:prstGeom prst="rect">
            <a:avLst/>
          </a:prstGeom>
        </p:spPr>
        <p:txBody>
          <a:bodyPr anchor="t" rtlCol="false" tIns="0" lIns="0" bIns="0" rIns="0">
            <a:spAutoFit/>
          </a:bodyPr>
          <a:lstStyle/>
          <a:p>
            <a:pPr>
              <a:lnSpc>
                <a:spcPts val="4556"/>
              </a:lnSpc>
            </a:pPr>
            <a:r>
              <a:rPr lang="en-US" sz="3099">
                <a:solidFill>
                  <a:srgbClr val="FFFFFF"/>
                </a:solidFill>
                <a:latin typeface="Roboto Bold"/>
              </a:rPr>
              <a:t>Sh.Mirziyoyev</a:t>
            </a:r>
          </a:p>
        </p:txBody>
      </p:sp>
      <p:sp>
        <p:nvSpPr>
          <p:cNvPr name="TextBox 12" id="12"/>
          <p:cNvSpPr txBox="true"/>
          <p:nvPr/>
        </p:nvSpPr>
        <p:spPr>
          <a:xfrm rot="0">
            <a:off x="1892554" y="4619909"/>
            <a:ext cx="14502892" cy="4501443"/>
          </a:xfrm>
          <a:prstGeom prst="rect">
            <a:avLst/>
          </a:prstGeom>
        </p:spPr>
        <p:txBody>
          <a:bodyPr anchor="t" rtlCol="false" tIns="0" lIns="0" bIns="0" rIns="0">
            <a:spAutoFit/>
          </a:bodyPr>
          <a:lstStyle/>
          <a:p>
            <a:pPr>
              <a:lnSpc>
                <a:spcPts val="3988"/>
              </a:lnSpc>
            </a:pPr>
            <a:r>
              <a:rPr lang="en-US" sz="2713">
                <a:solidFill>
                  <a:srgbClr val="FFFFFF"/>
                </a:solidFill>
                <a:latin typeface="Roboto"/>
              </a:rPr>
              <a:t>\ According to the analysis, an increase of 1 percent annually per capita at the strict household level in all countries. Due to the economic and social growth in our country, this indicator has reached 7 million tons and is growing by 2% per year.</a:t>
            </a:r>
          </a:p>
          <a:p>
            <a:pPr>
              <a:lnSpc>
                <a:spcPts val="3988"/>
              </a:lnSpc>
            </a:pPr>
          </a:p>
          <a:p>
            <a:pPr algn="just">
              <a:lnSpc>
                <a:spcPts val="3988"/>
              </a:lnSpc>
            </a:pPr>
            <a:r>
              <a:rPr lang="en-US" sz="2713">
                <a:solidFill>
                  <a:srgbClr val="FFFFFF"/>
                </a:solidFill>
                <a:latin typeface="Roboto"/>
              </a:rPr>
              <a:t>    However, the condition of their collection, sorting, processing and disposal is not satisfactory. For example, only 10% of waste is processed in Karakalpakstan, 20% in Fergana and Kashkadarya. The issue of bringing out the problems in 781 neighborhoods has not been resolved. The population has a lot of food receivables in this area. There are 19,000 waste containers for medical and educational needs, markets. (https://kun.uz/)</a:t>
            </a:r>
          </a:p>
        </p:txBody>
      </p:sp>
      <p:sp>
        <p:nvSpPr>
          <p:cNvPr name="Freeform 13" id="13"/>
          <p:cNvSpPr/>
          <p:nvPr/>
        </p:nvSpPr>
        <p:spPr>
          <a:xfrm flipH="false" flipV="false" rot="0">
            <a:off x="16737928" y="470259"/>
            <a:ext cx="806674" cy="809151"/>
          </a:xfrm>
          <a:custGeom>
            <a:avLst/>
            <a:gdLst/>
            <a:ahLst/>
            <a:cxnLst/>
            <a:rect r="r" b="b" t="t" l="l"/>
            <a:pathLst>
              <a:path h="809151" w="806674">
                <a:moveTo>
                  <a:pt x="0" y="0"/>
                </a:moveTo>
                <a:lnTo>
                  <a:pt x="806674" y="0"/>
                </a:lnTo>
                <a:lnTo>
                  <a:pt x="806674" y="809151"/>
                </a:lnTo>
                <a:lnTo>
                  <a:pt x="0" y="809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7882203" y="1232532"/>
            <a:ext cx="164560" cy="162503"/>
          </a:xfrm>
          <a:custGeom>
            <a:avLst/>
            <a:gdLst/>
            <a:ahLst/>
            <a:cxnLst/>
            <a:rect r="r" b="b" t="t" l="l"/>
            <a:pathLst>
              <a:path h="162503" w="164560">
                <a:moveTo>
                  <a:pt x="0" y="0"/>
                </a:moveTo>
                <a:lnTo>
                  <a:pt x="164561" y="0"/>
                </a:lnTo>
                <a:lnTo>
                  <a:pt x="164561" y="162503"/>
                </a:lnTo>
                <a:lnTo>
                  <a:pt x="0" y="162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6159060" y="1237464"/>
            <a:ext cx="1240698" cy="349677"/>
          </a:xfrm>
          <a:prstGeom prst="rect">
            <a:avLst/>
          </a:prstGeom>
        </p:spPr>
        <p:txBody>
          <a:bodyPr anchor="t" rtlCol="false" tIns="0" lIns="0" bIns="0" rIns="0">
            <a:spAutoFit/>
          </a:bodyPr>
          <a:lstStyle/>
          <a:p>
            <a:pPr algn="ctr">
              <a:lnSpc>
                <a:spcPts val="2818"/>
              </a:lnSpc>
            </a:pPr>
            <a:r>
              <a:rPr lang="en-US" sz="2012" spc="40">
                <a:solidFill>
                  <a:srgbClr val="008037"/>
                </a:solidFill>
                <a:latin typeface="Archivo Black"/>
              </a:rPr>
              <a:t>SMART</a:t>
            </a:r>
          </a:p>
        </p:txBody>
      </p:sp>
      <p:sp>
        <p:nvSpPr>
          <p:cNvPr name="TextBox 16" id="16"/>
          <p:cNvSpPr txBox="true"/>
          <p:nvPr/>
        </p:nvSpPr>
        <p:spPr>
          <a:xfrm rot="0">
            <a:off x="17232026" y="1237464"/>
            <a:ext cx="732457" cy="349677"/>
          </a:xfrm>
          <a:prstGeom prst="rect">
            <a:avLst/>
          </a:prstGeom>
        </p:spPr>
        <p:txBody>
          <a:bodyPr anchor="t" rtlCol="false" tIns="0" lIns="0" bIns="0" rIns="0">
            <a:spAutoFit/>
          </a:bodyPr>
          <a:lstStyle/>
          <a:p>
            <a:pPr algn="ctr">
              <a:lnSpc>
                <a:spcPts val="2818"/>
              </a:lnSpc>
            </a:pPr>
            <a:r>
              <a:rPr lang="en-US" sz="2012" spc="40">
                <a:solidFill>
                  <a:srgbClr val="BFDD63"/>
                </a:solidFill>
                <a:latin typeface="Archivo Black"/>
              </a:rPr>
              <a:t>ECO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760939">
            <a:off x="12099869" y="-260854"/>
            <a:ext cx="8295664" cy="12411460"/>
            <a:chOff x="0" y="0"/>
            <a:chExt cx="2184866" cy="3268862"/>
          </a:xfrm>
        </p:grpSpPr>
        <p:sp>
          <p:nvSpPr>
            <p:cNvPr name="Freeform 3" id="3"/>
            <p:cNvSpPr/>
            <p:nvPr/>
          </p:nvSpPr>
          <p:spPr>
            <a:xfrm flipH="false" flipV="false" rot="0">
              <a:off x="0" y="0"/>
              <a:ext cx="2184866" cy="3268862"/>
            </a:xfrm>
            <a:custGeom>
              <a:avLst/>
              <a:gdLst/>
              <a:ahLst/>
              <a:cxnLst/>
              <a:rect r="r" b="b" t="t" l="l"/>
              <a:pathLst>
                <a:path h="3268862" w="2184866">
                  <a:moveTo>
                    <a:pt x="0" y="0"/>
                  </a:moveTo>
                  <a:lnTo>
                    <a:pt x="2184866" y="0"/>
                  </a:lnTo>
                  <a:lnTo>
                    <a:pt x="2184866" y="3268862"/>
                  </a:lnTo>
                  <a:lnTo>
                    <a:pt x="0" y="3268862"/>
                  </a:lnTo>
                  <a:close/>
                </a:path>
              </a:pathLst>
            </a:custGeom>
            <a:solidFill>
              <a:srgbClr val="006601"/>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531914" y="191214"/>
            <a:ext cx="8877640" cy="9504103"/>
          </a:xfrm>
          <a:custGeom>
            <a:avLst/>
            <a:gdLst/>
            <a:ahLst/>
            <a:cxnLst/>
            <a:rect r="r" b="b" t="t" l="l"/>
            <a:pathLst>
              <a:path h="9504103" w="8877640">
                <a:moveTo>
                  <a:pt x="0" y="0"/>
                </a:moveTo>
                <a:lnTo>
                  <a:pt x="8877640" y="0"/>
                </a:lnTo>
                <a:lnTo>
                  <a:pt x="8877640" y="9504103"/>
                </a:lnTo>
                <a:lnTo>
                  <a:pt x="0" y="9504103"/>
                </a:lnTo>
                <a:lnTo>
                  <a:pt x="0" y="0"/>
                </a:lnTo>
                <a:close/>
              </a:path>
            </a:pathLst>
          </a:custGeom>
          <a:blipFill>
            <a:blip r:embed="rId2"/>
            <a:stretch>
              <a:fillRect l="0" t="0" r="0" b="0"/>
            </a:stretch>
          </a:blipFill>
        </p:spPr>
      </p:sp>
      <p:sp>
        <p:nvSpPr>
          <p:cNvPr name="TextBox 6" id="6"/>
          <p:cNvSpPr txBox="true"/>
          <p:nvPr/>
        </p:nvSpPr>
        <p:spPr>
          <a:xfrm rot="-461086">
            <a:off x="13088709" y="3718663"/>
            <a:ext cx="1514228" cy="369499"/>
          </a:xfrm>
          <a:prstGeom prst="rect">
            <a:avLst/>
          </a:prstGeom>
        </p:spPr>
        <p:txBody>
          <a:bodyPr anchor="t" rtlCol="false" tIns="0" lIns="0" bIns="0" rIns="0">
            <a:spAutoFit/>
          </a:bodyPr>
          <a:lstStyle/>
          <a:p>
            <a:pPr>
              <a:lnSpc>
                <a:spcPts val="2968"/>
              </a:lnSpc>
            </a:pPr>
            <a:r>
              <a:rPr lang="en-US" sz="2120" spc="195">
                <a:solidFill>
                  <a:srgbClr val="284A0B"/>
                </a:solidFill>
                <a:latin typeface="Roboto Bold"/>
              </a:rPr>
              <a:t>SmartEco</a:t>
            </a:r>
          </a:p>
        </p:txBody>
      </p:sp>
      <p:grpSp>
        <p:nvGrpSpPr>
          <p:cNvPr name="Group 7" id="7"/>
          <p:cNvGrpSpPr/>
          <p:nvPr/>
        </p:nvGrpSpPr>
        <p:grpSpPr>
          <a:xfrm rot="0">
            <a:off x="-1440436" y="364871"/>
            <a:ext cx="5538975" cy="935877"/>
            <a:chOff x="0" y="0"/>
            <a:chExt cx="1458825" cy="246486"/>
          </a:xfrm>
        </p:grpSpPr>
        <p:sp>
          <p:nvSpPr>
            <p:cNvPr name="Freeform 8" id="8"/>
            <p:cNvSpPr/>
            <p:nvPr/>
          </p:nvSpPr>
          <p:spPr>
            <a:xfrm flipH="false" flipV="false" rot="0">
              <a:off x="0" y="0"/>
              <a:ext cx="1458825" cy="246486"/>
            </a:xfrm>
            <a:custGeom>
              <a:avLst/>
              <a:gdLst/>
              <a:ahLst/>
              <a:cxnLst/>
              <a:rect r="r" b="b" t="t" l="l"/>
              <a:pathLst>
                <a:path h="246486" w="1458825">
                  <a:moveTo>
                    <a:pt x="203200" y="0"/>
                  </a:moveTo>
                  <a:lnTo>
                    <a:pt x="1458825" y="0"/>
                  </a:lnTo>
                  <a:lnTo>
                    <a:pt x="1255625" y="246486"/>
                  </a:lnTo>
                  <a:lnTo>
                    <a:pt x="0" y="246486"/>
                  </a:lnTo>
                  <a:lnTo>
                    <a:pt x="203200" y="0"/>
                  </a:lnTo>
                  <a:close/>
                </a:path>
              </a:pathLst>
            </a:custGeom>
            <a:solidFill>
              <a:srgbClr val="008000"/>
            </a:solidFill>
          </p:spPr>
        </p:sp>
        <p:sp>
          <p:nvSpPr>
            <p:cNvPr name="TextBox 9" id="9"/>
            <p:cNvSpPr txBox="true"/>
            <p:nvPr/>
          </p:nvSpPr>
          <p:spPr>
            <a:xfrm>
              <a:off x="101600" y="-47625"/>
              <a:ext cx="609600" cy="657225"/>
            </a:xfrm>
            <a:prstGeom prst="rect">
              <a:avLst/>
            </a:prstGeom>
          </p:spPr>
          <p:txBody>
            <a:bodyPr anchor="ctr" rtlCol="false" tIns="50800" lIns="50800" bIns="50800" rIns="50800"/>
            <a:lstStyle/>
            <a:p>
              <a:pPr algn="ctr">
                <a:lnSpc>
                  <a:spcPts val="2818"/>
                </a:lnSpc>
              </a:pPr>
            </a:p>
          </p:txBody>
        </p:sp>
      </p:grpSp>
      <p:sp>
        <p:nvSpPr>
          <p:cNvPr name="TextBox 10" id="10"/>
          <p:cNvSpPr txBox="true"/>
          <p:nvPr/>
        </p:nvSpPr>
        <p:spPr>
          <a:xfrm rot="0">
            <a:off x="-2702394" y="413156"/>
            <a:ext cx="10389482" cy="871933"/>
          </a:xfrm>
          <a:prstGeom prst="rect">
            <a:avLst/>
          </a:prstGeom>
        </p:spPr>
        <p:txBody>
          <a:bodyPr anchor="t" rtlCol="false" tIns="0" lIns="0" bIns="0" rIns="0">
            <a:spAutoFit/>
          </a:bodyPr>
          <a:lstStyle/>
          <a:p>
            <a:pPr algn="ctr">
              <a:lnSpc>
                <a:spcPts val="7170"/>
              </a:lnSpc>
            </a:pPr>
            <a:r>
              <a:rPr lang="en-US" sz="5121">
                <a:solidFill>
                  <a:srgbClr val="FFFFFF"/>
                </a:solidFill>
                <a:latin typeface="Open Sans Light Bold"/>
              </a:rPr>
              <a:t>The solution</a:t>
            </a:r>
          </a:p>
        </p:txBody>
      </p:sp>
      <p:sp>
        <p:nvSpPr>
          <p:cNvPr name="TextBox 11" id="11"/>
          <p:cNvSpPr txBox="true"/>
          <p:nvPr/>
        </p:nvSpPr>
        <p:spPr>
          <a:xfrm rot="0">
            <a:off x="303116" y="5494130"/>
            <a:ext cx="10535512" cy="2338157"/>
          </a:xfrm>
          <a:prstGeom prst="rect">
            <a:avLst/>
          </a:prstGeom>
        </p:spPr>
        <p:txBody>
          <a:bodyPr anchor="t" rtlCol="false" tIns="0" lIns="0" bIns="0" rIns="0">
            <a:spAutoFit/>
          </a:bodyPr>
          <a:lstStyle/>
          <a:p>
            <a:pPr>
              <a:lnSpc>
                <a:spcPts val="3732"/>
              </a:lnSpc>
            </a:pPr>
            <a:r>
              <a:rPr lang="en-US" sz="2827" spc="65">
                <a:solidFill>
                  <a:srgbClr val="006601"/>
                </a:solidFill>
                <a:latin typeface="Roboto Bold"/>
              </a:rPr>
              <a:t>SmartEco is an AI-based smart waste bin designed for public spaces to simplify recycling. It automatically sorts the waste, monitors the filling level and classifies it according to the type of waste and directs it to the appropriate bin. All this with 92% accuracy</a:t>
            </a:r>
          </a:p>
        </p:txBody>
      </p:sp>
      <p:sp>
        <p:nvSpPr>
          <p:cNvPr name="Freeform 12" id="12"/>
          <p:cNvSpPr/>
          <p:nvPr/>
        </p:nvSpPr>
        <p:spPr>
          <a:xfrm flipH="false" flipV="false" rot="0">
            <a:off x="4039638" y="1143567"/>
            <a:ext cx="3135341" cy="3144967"/>
          </a:xfrm>
          <a:custGeom>
            <a:avLst/>
            <a:gdLst/>
            <a:ahLst/>
            <a:cxnLst/>
            <a:rect r="r" b="b" t="t" l="l"/>
            <a:pathLst>
              <a:path h="3144967" w="3135341">
                <a:moveTo>
                  <a:pt x="0" y="0"/>
                </a:moveTo>
                <a:lnTo>
                  <a:pt x="3135340" y="0"/>
                </a:lnTo>
                <a:lnTo>
                  <a:pt x="3135340" y="3144967"/>
                </a:lnTo>
                <a:lnTo>
                  <a:pt x="0" y="31449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487151" y="4106328"/>
            <a:ext cx="639604" cy="631609"/>
          </a:xfrm>
          <a:custGeom>
            <a:avLst/>
            <a:gdLst/>
            <a:ahLst/>
            <a:cxnLst/>
            <a:rect r="r" b="b" t="t" l="l"/>
            <a:pathLst>
              <a:path h="631609" w="639604">
                <a:moveTo>
                  <a:pt x="0" y="0"/>
                </a:moveTo>
                <a:lnTo>
                  <a:pt x="639605" y="0"/>
                </a:lnTo>
                <a:lnTo>
                  <a:pt x="639605" y="631610"/>
                </a:lnTo>
                <a:lnTo>
                  <a:pt x="0" y="6316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789725" y="4136134"/>
            <a:ext cx="4822283" cy="1335924"/>
          </a:xfrm>
          <a:prstGeom prst="rect">
            <a:avLst/>
          </a:prstGeom>
        </p:spPr>
        <p:txBody>
          <a:bodyPr anchor="t" rtlCol="false" tIns="0" lIns="0" bIns="0" rIns="0">
            <a:spAutoFit/>
          </a:bodyPr>
          <a:lstStyle/>
          <a:p>
            <a:pPr algn="ctr">
              <a:lnSpc>
                <a:spcPts val="10952"/>
              </a:lnSpc>
            </a:pPr>
            <a:r>
              <a:rPr lang="en-US" sz="7823" spc="156">
                <a:solidFill>
                  <a:srgbClr val="008037"/>
                </a:solidFill>
                <a:latin typeface="Archivo Black"/>
              </a:rPr>
              <a:t>SMART</a:t>
            </a:r>
          </a:p>
        </p:txBody>
      </p:sp>
      <p:sp>
        <p:nvSpPr>
          <p:cNvPr name="TextBox 15" id="15"/>
          <p:cNvSpPr txBox="true"/>
          <p:nvPr/>
        </p:nvSpPr>
        <p:spPr>
          <a:xfrm rot="0">
            <a:off x="5960074" y="4148682"/>
            <a:ext cx="2846879" cy="1335924"/>
          </a:xfrm>
          <a:prstGeom prst="rect">
            <a:avLst/>
          </a:prstGeom>
        </p:spPr>
        <p:txBody>
          <a:bodyPr anchor="t" rtlCol="false" tIns="0" lIns="0" bIns="0" rIns="0">
            <a:spAutoFit/>
          </a:bodyPr>
          <a:lstStyle/>
          <a:p>
            <a:pPr algn="ctr">
              <a:lnSpc>
                <a:spcPts val="10952"/>
              </a:lnSpc>
            </a:pPr>
            <a:r>
              <a:rPr lang="en-US" sz="7823" spc="156">
                <a:solidFill>
                  <a:srgbClr val="BFDD63"/>
                </a:solidFill>
                <a:latin typeface="Archivo Black"/>
              </a:rPr>
              <a:t>ECO</a:t>
            </a:r>
          </a:p>
        </p:txBody>
      </p:sp>
      <p:sp>
        <p:nvSpPr>
          <p:cNvPr name="Freeform 16" id="16"/>
          <p:cNvSpPr/>
          <p:nvPr/>
        </p:nvSpPr>
        <p:spPr>
          <a:xfrm flipH="false" flipV="false" rot="0">
            <a:off x="16737928" y="470259"/>
            <a:ext cx="806674" cy="809151"/>
          </a:xfrm>
          <a:custGeom>
            <a:avLst/>
            <a:gdLst/>
            <a:ahLst/>
            <a:cxnLst/>
            <a:rect r="r" b="b" t="t" l="l"/>
            <a:pathLst>
              <a:path h="809151" w="806674">
                <a:moveTo>
                  <a:pt x="0" y="0"/>
                </a:moveTo>
                <a:lnTo>
                  <a:pt x="806674" y="0"/>
                </a:lnTo>
                <a:lnTo>
                  <a:pt x="806674" y="809151"/>
                </a:lnTo>
                <a:lnTo>
                  <a:pt x="0" y="8091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7882203" y="1232532"/>
            <a:ext cx="164560" cy="162503"/>
          </a:xfrm>
          <a:custGeom>
            <a:avLst/>
            <a:gdLst/>
            <a:ahLst/>
            <a:cxnLst/>
            <a:rect r="r" b="b" t="t" l="l"/>
            <a:pathLst>
              <a:path h="162503" w="164560">
                <a:moveTo>
                  <a:pt x="0" y="0"/>
                </a:moveTo>
                <a:lnTo>
                  <a:pt x="164561" y="0"/>
                </a:lnTo>
                <a:lnTo>
                  <a:pt x="164561" y="162503"/>
                </a:lnTo>
                <a:lnTo>
                  <a:pt x="0" y="1625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6159060" y="1237464"/>
            <a:ext cx="1240698" cy="349677"/>
          </a:xfrm>
          <a:prstGeom prst="rect">
            <a:avLst/>
          </a:prstGeom>
        </p:spPr>
        <p:txBody>
          <a:bodyPr anchor="t" rtlCol="false" tIns="0" lIns="0" bIns="0" rIns="0">
            <a:spAutoFit/>
          </a:bodyPr>
          <a:lstStyle/>
          <a:p>
            <a:pPr algn="ctr">
              <a:lnSpc>
                <a:spcPts val="2818"/>
              </a:lnSpc>
            </a:pPr>
            <a:r>
              <a:rPr lang="en-US" sz="2012" spc="40">
                <a:solidFill>
                  <a:srgbClr val="008037"/>
                </a:solidFill>
                <a:latin typeface="Archivo Black"/>
              </a:rPr>
              <a:t>SMART</a:t>
            </a:r>
          </a:p>
        </p:txBody>
      </p:sp>
      <p:sp>
        <p:nvSpPr>
          <p:cNvPr name="TextBox 19" id="19"/>
          <p:cNvSpPr txBox="true"/>
          <p:nvPr/>
        </p:nvSpPr>
        <p:spPr>
          <a:xfrm rot="0">
            <a:off x="17232026" y="1237464"/>
            <a:ext cx="732457" cy="349677"/>
          </a:xfrm>
          <a:prstGeom prst="rect">
            <a:avLst/>
          </a:prstGeom>
        </p:spPr>
        <p:txBody>
          <a:bodyPr anchor="t" rtlCol="false" tIns="0" lIns="0" bIns="0" rIns="0">
            <a:spAutoFit/>
          </a:bodyPr>
          <a:lstStyle/>
          <a:p>
            <a:pPr algn="ctr">
              <a:lnSpc>
                <a:spcPts val="2818"/>
              </a:lnSpc>
            </a:pPr>
            <a:r>
              <a:rPr lang="en-US" sz="2012" spc="40">
                <a:solidFill>
                  <a:srgbClr val="BFDD63"/>
                </a:solidFill>
                <a:latin typeface="Archivo Black"/>
              </a:rPr>
              <a:t>ECO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274782">
            <a:off x="-2009192" y="-225424"/>
            <a:ext cx="8099969" cy="13027026"/>
            <a:chOff x="0" y="0"/>
            <a:chExt cx="2133325" cy="3430986"/>
          </a:xfrm>
        </p:grpSpPr>
        <p:sp>
          <p:nvSpPr>
            <p:cNvPr name="Freeform 3" id="3"/>
            <p:cNvSpPr/>
            <p:nvPr/>
          </p:nvSpPr>
          <p:spPr>
            <a:xfrm flipH="false" flipV="false" rot="0">
              <a:off x="0" y="0"/>
              <a:ext cx="2133325" cy="3430986"/>
            </a:xfrm>
            <a:custGeom>
              <a:avLst/>
              <a:gdLst/>
              <a:ahLst/>
              <a:cxnLst/>
              <a:rect r="r" b="b" t="t" l="l"/>
              <a:pathLst>
                <a:path h="3430986" w="2133325">
                  <a:moveTo>
                    <a:pt x="0" y="0"/>
                  </a:moveTo>
                  <a:lnTo>
                    <a:pt x="2133325" y="0"/>
                  </a:lnTo>
                  <a:lnTo>
                    <a:pt x="2133325" y="3430986"/>
                  </a:lnTo>
                  <a:lnTo>
                    <a:pt x="0" y="3430986"/>
                  </a:lnTo>
                  <a:close/>
                </a:path>
              </a:pathLst>
            </a:custGeom>
            <a:solidFill>
              <a:srgbClr val="006601"/>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9608444">
            <a:off x="728075" y="290391"/>
            <a:ext cx="10110238" cy="9981562"/>
          </a:xfrm>
          <a:custGeom>
            <a:avLst/>
            <a:gdLst/>
            <a:ahLst/>
            <a:cxnLst/>
            <a:rect r="r" b="b" t="t" l="l"/>
            <a:pathLst>
              <a:path h="9981562" w="10110238">
                <a:moveTo>
                  <a:pt x="0" y="0"/>
                </a:moveTo>
                <a:lnTo>
                  <a:pt x="10110238" y="0"/>
                </a:lnTo>
                <a:lnTo>
                  <a:pt x="10110238" y="9981562"/>
                </a:lnTo>
                <a:lnTo>
                  <a:pt x="0" y="9981562"/>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159060" y="470259"/>
            <a:ext cx="1887703" cy="1116881"/>
            <a:chOff x="0" y="0"/>
            <a:chExt cx="2516938" cy="1489175"/>
          </a:xfrm>
        </p:grpSpPr>
        <p:sp>
          <p:nvSpPr>
            <p:cNvPr name="Freeform 7" id="7"/>
            <p:cNvSpPr/>
            <p:nvPr/>
          </p:nvSpPr>
          <p:spPr>
            <a:xfrm flipH="false" flipV="false" rot="0">
              <a:off x="771823" y="0"/>
              <a:ext cx="1075565" cy="1078868"/>
            </a:xfrm>
            <a:custGeom>
              <a:avLst/>
              <a:gdLst/>
              <a:ahLst/>
              <a:cxnLst/>
              <a:rect r="r" b="b" t="t" l="l"/>
              <a:pathLst>
                <a:path h="1078868" w="1075565">
                  <a:moveTo>
                    <a:pt x="0" y="0"/>
                  </a:moveTo>
                  <a:lnTo>
                    <a:pt x="1075566" y="0"/>
                  </a:lnTo>
                  <a:lnTo>
                    <a:pt x="1075566" y="1078868"/>
                  </a:lnTo>
                  <a:lnTo>
                    <a:pt x="0" y="1078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97524" y="1016363"/>
              <a:ext cx="219414" cy="216671"/>
            </a:xfrm>
            <a:custGeom>
              <a:avLst/>
              <a:gdLst/>
              <a:ahLst/>
              <a:cxnLst/>
              <a:rect r="r" b="b" t="t" l="l"/>
              <a:pathLst>
                <a:path h="216671" w="219414">
                  <a:moveTo>
                    <a:pt x="0" y="0"/>
                  </a:moveTo>
                  <a:lnTo>
                    <a:pt x="219414" y="0"/>
                  </a:lnTo>
                  <a:lnTo>
                    <a:pt x="219414" y="216671"/>
                  </a:lnTo>
                  <a:lnTo>
                    <a:pt x="0" y="2166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031243"/>
              <a:ext cx="1654264" cy="450360"/>
            </a:xfrm>
            <a:prstGeom prst="rect">
              <a:avLst/>
            </a:prstGeom>
          </p:spPr>
          <p:txBody>
            <a:bodyPr anchor="t" rtlCol="false" tIns="0" lIns="0" bIns="0" rIns="0">
              <a:spAutoFit/>
            </a:bodyPr>
            <a:lstStyle/>
            <a:p>
              <a:pPr algn="ctr">
                <a:lnSpc>
                  <a:spcPts val="2818"/>
                </a:lnSpc>
              </a:pPr>
              <a:r>
                <a:rPr lang="en-US" sz="2012" spc="40">
                  <a:solidFill>
                    <a:srgbClr val="008037"/>
                  </a:solidFill>
                  <a:latin typeface="Archivo Black"/>
                </a:rPr>
                <a:t>SMART</a:t>
              </a:r>
            </a:p>
          </p:txBody>
        </p:sp>
        <p:sp>
          <p:nvSpPr>
            <p:cNvPr name="TextBox 10" id="10"/>
            <p:cNvSpPr txBox="true"/>
            <p:nvPr/>
          </p:nvSpPr>
          <p:spPr>
            <a:xfrm rot="0">
              <a:off x="1430621" y="1038815"/>
              <a:ext cx="976610" cy="450360"/>
            </a:xfrm>
            <a:prstGeom prst="rect">
              <a:avLst/>
            </a:prstGeom>
          </p:spPr>
          <p:txBody>
            <a:bodyPr anchor="t" rtlCol="false" tIns="0" lIns="0" bIns="0" rIns="0">
              <a:spAutoFit/>
            </a:bodyPr>
            <a:lstStyle/>
            <a:p>
              <a:pPr algn="ctr">
                <a:lnSpc>
                  <a:spcPts val="2818"/>
                </a:lnSpc>
              </a:pPr>
              <a:r>
                <a:rPr lang="en-US" sz="2012" spc="40">
                  <a:solidFill>
                    <a:srgbClr val="BFDD63"/>
                  </a:solidFill>
                  <a:latin typeface="Archivo Black"/>
                </a:rPr>
                <a:t>ECO</a:t>
              </a:r>
            </a:p>
          </p:txBody>
        </p:sp>
      </p:grpSp>
      <p:sp>
        <p:nvSpPr>
          <p:cNvPr name="Freeform 11" id="11"/>
          <p:cNvSpPr/>
          <p:nvPr/>
        </p:nvSpPr>
        <p:spPr>
          <a:xfrm flipH="false" flipV="false" rot="0">
            <a:off x="1971960" y="1092725"/>
            <a:ext cx="7622467" cy="8284636"/>
          </a:xfrm>
          <a:custGeom>
            <a:avLst/>
            <a:gdLst/>
            <a:ahLst/>
            <a:cxnLst/>
            <a:rect r="r" b="b" t="t" l="l"/>
            <a:pathLst>
              <a:path h="8284636" w="7622467">
                <a:moveTo>
                  <a:pt x="0" y="0"/>
                </a:moveTo>
                <a:lnTo>
                  <a:pt x="7622467" y="0"/>
                </a:lnTo>
                <a:lnTo>
                  <a:pt x="7622467" y="8284636"/>
                </a:lnTo>
                <a:lnTo>
                  <a:pt x="0" y="8284636"/>
                </a:lnTo>
                <a:lnTo>
                  <a:pt x="0" y="0"/>
                </a:lnTo>
                <a:close/>
              </a:path>
            </a:pathLst>
          </a:custGeom>
          <a:blipFill>
            <a:blip r:embed="rId8"/>
            <a:stretch>
              <a:fillRect l="0" t="0" r="0" b="0"/>
            </a:stretch>
          </a:blipFill>
        </p:spPr>
      </p:sp>
      <p:sp>
        <p:nvSpPr>
          <p:cNvPr name="AutoShape 12" id="12"/>
          <p:cNvSpPr/>
          <p:nvPr/>
        </p:nvSpPr>
        <p:spPr>
          <a:xfrm flipV="true">
            <a:off x="2040793" y="1147761"/>
            <a:ext cx="19050" cy="6144709"/>
          </a:xfrm>
          <a:prstGeom prst="line">
            <a:avLst/>
          </a:prstGeom>
          <a:ln cap="flat" w="38100">
            <a:solidFill>
              <a:srgbClr val="191919"/>
            </a:solidFill>
            <a:prstDash val="solid"/>
            <a:headEnd type="arrow" len="sm" w="med"/>
            <a:tailEnd type="arrow" len="sm" w="med"/>
          </a:ln>
        </p:spPr>
      </p:sp>
      <p:sp>
        <p:nvSpPr>
          <p:cNvPr name="AutoShape 13" id="13"/>
          <p:cNvSpPr/>
          <p:nvPr/>
        </p:nvSpPr>
        <p:spPr>
          <a:xfrm flipH="true" flipV="true">
            <a:off x="2078893" y="7516112"/>
            <a:ext cx="4539999" cy="1680740"/>
          </a:xfrm>
          <a:prstGeom prst="line">
            <a:avLst/>
          </a:prstGeom>
          <a:ln cap="flat" w="38100">
            <a:solidFill>
              <a:srgbClr val="191919"/>
            </a:solidFill>
            <a:prstDash val="solid"/>
            <a:headEnd type="arrow" len="sm" w="med"/>
            <a:tailEnd type="arrow" len="sm" w="med"/>
          </a:ln>
        </p:spPr>
      </p:sp>
      <p:sp>
        <p:nvSpPr>
          <p:cNvPr name="AutoShape 14" id="14"/>
          <p:cNvSpPr/>
          <p:nvPr/>
        </p:nvSpPr>
        <p:spPr>
          <a:xfrm flipH="true">
            <a:off x="7085801" y="8092109"/>
            <a:ext cx="2511998" cy="1104744"/>
          </a:xfrm>
          <a:prstGeom prst="line">
            <a:avLst/>
          </a:prstGeom>
          <a:ln cap="flat" w="38100">
            <a:solidFill>
              <a:srgbClr val="191919"/>
            </a:solidFill>
            <a:prstDash val="solid"/>
            <a:headEnd type="arrow" len="sm" w="med"/>
            <a:tailEnd type="arrow" len="sm" w="med"/>
          </a:ln>
        </p:spPr>
      </p:sp>
      <p:sp>
        <p:nvSpPr>
          <p:cNvPr name="AutoShape 15" id="15"/>
          <p:cNvSpPr/>
          <p:nvPr/>
        </p:nvSpPr>
        <p:spPr>
          <a:xfrm flipH="true">
            <a:off x="5786566" y="1473788"/>
            <a:ext cx="5138195" cy="924057"/>
          </a:xfrm>
          <a:prstGeom prst="line">
            <a:avLst/>
          </a:prstGeom>
          <a:ln cap="flat" w="38100">
            <a:solidFill>
              <a:srgbClr val="191919"/>
            </a:solidFill>
            <a:prstDash val="solid"/>
            <a:headEnd type="none" len="sm" w="sm"/>
            <a:tailEnd type="arrow" len="sm" w="med"/>
          </a:ln>
        </p:spPr>
      </p:sp>
      <p:sp>
        <p:nvSpPr>
          <p:cNvPr name="AutoShape 16" id="16"/>
          <p:cNvSpPr/>
          <p:nvPr/>
        </p:nvSpPr>
        <p:spPr>
          <a:xfrm flipH="true">
            <a:off x="7078132" y="2988426"/>
            <a:ext cx="3846629" cy="75603"/>
          </a:xfrm>
          <a:prstGeom prst="line">
            <a:avLst/>
          </a:prstGeom>
          <a:ln cap="flat" w="38100">
            <a:solidFill>
              <a:srgbClr val="191919"/>
            </a:solidFill>
            <a:prstDash val="solid"/>
            <a:headEnd type="none" len="sm" w="sm"/>
            <a:tailEnd type="arrow" len="sm" w="med"/>
          </a:ln>
        </p:spPr>
      </p:sp>
      <p:sp>
        <p:nvSpPr>
          <p:cNvPr name="AutoShape 17" id="17"/>
          <p:cNvSpPr/>
          <p:nvPr/>
        </p:nvSpPr>
        <p:spPr>
          <a:xfrm flipH="true">
            <a:off x="4787928" y="4554390"/>
            <a:ext cx="6140459" cy="1453565"/>
          </a:xfrm>
          <a:prstGeom prst="line">
            <a:avLst/>
          </a:prstGeom>
          <a:ln cap="flat" w="38100">
            <a:solidFill>
              <a:srgbClr val="191919"/>
            </a:solidFill>
            <a:prstDash val="solid"/>
            <a:headEnd type="none" len="sm" w="sm"/>
            <a:tailEnd type="arrow" len="sm" w="med"/>
          </a:ln>
        </p:spPr>
      </p:sp>
      <p:grpSp>
        <p:nvGrpSpPr>
          <p:cNvPr name="Group 18" id="18"/>
          <p:cNvGrpSpPr/>
          <p:nvPr/>
        </p:nvGrpSpPr>
        <p:grpSpPr>
          <a:xfrm rot="0">
            <a:off x="10899812" y="2350170"/>
            <a:ext cx="4622121" cy="1294967"/>
            <a:chOff x="0" y="0"/>
            <a:chExt cx="1217349" cy="341061"/>
          </a:xfrm>
        </p:grpSpPr>
        <p:sp>
          <p:nvSpPr>
            <p:cNvPr name="Freeform 19" id="19"/>
            <p:cNvSpPr/>
            <p:nvPr/>
          </p:nvSpPr>
          <p:spPr>
            <a:xfrm flipH="false" flipV="false" rot="0">
              <a:off x="0" y="0"/>
              <a:ext cx="1217349" cy="341061"/>
            </a:xfrm>
            <a:custGeom>
              <a:avLst/>
              <a:gdLst/>
              <a:ahLst/>
              <a:cxnLst/>
              <a:rect r="r" b="b" t="t" l="l"/>
              <a:pathLst>
                <a:path h="341061" w="1217349">
                  <a:moveTo>
                    <a:pt x="85424" y="0"/>
                  </a:moveTo>
                  <a:lnTo>
                    <a:pt x="1131925" y="0"/>
                  </a:lnTo>
                  <a:cubicBezTo>
                    <a:pt x="1154581" y="0"/>
                    <a:pt x="1176309" y="9000"/>
                    <a:pt x="1192329" y="25020"/>
                  </a:cubicBezTo>
                  <a:cubicBezTo>
                    <a:pt x="1208349" y="41040"/>
                    <a:pt x="1217349" y="62768"/>
                    <a:pt x="1217349" y="85424"/>
                  </a:cubicBezTo>
                  <a:lnTo>
                    <a:pt x="1217349" y="255638"/>
                  </a:lnTo>
                  <a:cubicBezTo>
                    <a:pt x="1217349" y="302816"/>
                    <a:pt x="1179103" y="341061"/>
                    <a:pt x="1131925" y="341061"/>
                  </a:cubicBezTo>
                  <a:lnTo>
                    <a:pt x="85424" y="341061"/>
                  </a:lnTo>
                  <a:cubicBezTo>
                    <a:pt x="62768" y="341061"/>
                    <a:pt x="41040" y="332061"/>
                    <a:pt x="25020" y="316041"/>
                  </a:cubicBezTo>
                  <a:cubicBezTo>
                    <a:pt x="9000" y="300021"/>
                    <a:pt x="0" y="278294"/>
                    <a:pt x="0" y="255638"/>
                  </a:cubicBezTo>
                  <a:lnTo>
                    <a:pt x="0" y="85424"/>
                  </a:lnTo>
                  <a:cubicBezTo>
                    <a:pt x="0" y="38245"/>
                    <a:pt x="38245" y="0"/>
                    <a:pt x="85424" y="0"/>
                  </a:cubicBezTo>
                  <a:close/>
                </a:path>
              </a:pathLst>
            </a:custGeom>
            <a:solidFill>
              <a:srgbClr val="006601"/>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2818"/>
                </a:lnSpc>
              </a:pPr>
            </a:p>
          </p:txBody>
        </p:sp>
      </p:grpSp>
      <p:grpSp>
        <p:nvGrpSpPr>
          <p:cNvPr name="Group 21" id="21"/>
          <p:cNvGrpSpPr/>
          <p:nvPr/>
        </p:nvGrpSpPr>
        <p:grpSpPr>
          <a:xfrm rot="0">
            <a:off x="10928387" y="3873737"/>
            <a:ext cx="4622121" cy="1361306"/>
            <a:chOff x="0" y="0"/>
            <a:chExt cx="1217349" cy="358533"/>
          </a:xfrm>
        </p:grpSpPr>
        <p:sp>
          <p:nvSpPr>
            <p:cNvPr name="Freeform 22" id="22"/>
            <p:cNvSpPr/>
            <p:nvPr/>
          </p:nvSpPr>
          <p:spPr>
            <a:xfrm flipH="false" flipV="false" rot="0">
              <a:off x="0" y="0"/>
              <a:ext cx="1217349" cy="358533"/>
            </a:xfrm>
            <a:custGeom>
              <a:avLst/>
              <a:gdLst/>
              <a:ahLst/>
              <a:cxnLst/>
              <a:rect r="r" b="b" t="t" l="l"/>
              <a:pathLst>
                <a:path h="358533" w="1217349">
                  <a:moveTo>
                    <a:pt x="85424" y="0"/>
                  </a:moveTo>
                  <a:lnTo>
                    <a:pt x="1131925" y="0"/>
                  </a:lnTo>
                  <a:cubicBezTo>
                    <a:pt x="1154581" y="0"/>
                    <a:pt x="1176309" y="9000"/>
                    <a:pt x="1192329" y="25020"/>
                  </a:cubicBezTo>
                  <a:cubicBezTo>
                    <a:pt x="1208349" y="41040"/>
                    <a:pt x="1217349" y="62768"/>
                    <a:pt x="1217349" y="85424"/>
                  </a:cubicBezTo>
                  <a:lnTo>
                    <a:pt x="1217349" y="273110"/>
                  </a:lnTo>
                  <a:cubicBezTo>
                    <a:pt x="1217349" y="320288"/>
                    <a:pt x="1179103" y="358533"/>
                    <a:pt x="1131925" y="358533"/>
                  </a:cubicBezTo>
                  <a:lnTo>
                    <a:pt x="85424" y="358533"/>
                  </a:lnTo>
                  <a:cubicBezTo>
                    <a:pt x="62768" y="358533"/>
                    <a:pt x="41040" y="349533"/>
                    <a:pt x="25020" y="333513"/>
                  </a:cubicBezTo>
                  <a:cubicBezTo>
                    <a:pt x="9000" y="317493"/>
                    <a:pt x="0" y="295766"/>
                    <a:pt x="0" y="273110"/>
                  </a:cubicBezTo>
                  <a:lnTo>
                    <a:pt x="0" y="85424"/>
                  </a:lnTo>
                  <a:cubicBezTo>
                    <a:pt x="0" y="38245"/>
                    <a:pt x="38245" y="0"/>
                    <a:pt x="85424" y="0"/>
                  </a:cubicBezTo>
                  <a:close/>
                </a:path>
              </a:pathLst>
            </a:custGeom>
            <a:solidFill>
              <a:srgbClr val="006601"/>
            </a:solidFill>
          </p:spPr>
        </p:sp>
        <p:sp>
          <p:nvSpPr>
            <p:cNvPr name="TextBox 23" id="23"/>
            <p:cNvSpPr txBox="true"/>
            <p:nvPr/>
          </p:nvSpPr>
          <p:spPr>
            <a:xfrm>
              <a:off x="0" y="-47625"/>
              <a:ext cx="812800" cy="860425"/>
            </a:xfrm>
            <a:prstGeom prst="rect">
              <a:avLst/>
            </a:prstGeom>
          </p:spPr>
          <p:txBody>
            <a:bodyPr anchor="ctr" rtlCol="false" tIns="50800" lIns="50800" bIns="50800" rIns="50800"/>
            <a:lstStyle/>
            <a:p>
              <a:pPr algn="ctr">
                <a:lnSpc>
                  <a:spcPts val="2818"/>
                </a:lnSpc>
              </a:pPr>
            </a:p>
          </p:txBody>
        </p:sp>
      </p:grpSp>
      <p:grpSp>
        <p:nvGrpSpPr>
          <p:cNvPr name="Group 24" id="24"/>
          <p:cNvGrpSpPr/>
          <p:nvPr/>
        </p:nvGrpSpPr>
        <p:grpSpPr>
          <a:xfrm rot="0">
            <a:off x="10924761" y="826304"/>
            <a:ext cx="4622121" cy="1294967"/>
            <a:chOff x="0" y="0"/>
            <a:chExt cx="1217349" cy="341061"/>
          </a:xfrm>
        </p:grpSpPr>
        <p:sp>
          <p:nvSpPr>
            <p:cNvPr name="Freeform 25" id="25"/>
            <p:cNvSpPr/>
            <p:nvPr/>
          </p:nvSpPr>
          <p:spPr>
            <a:xfrm flipH="false" flipV="false" rot="0">
              <a:off x="0" y="0"/>
              <a:ext cx="1217349" cy="341061"/>
            </a:xfrm>
            <a:custGeom>
              <a:avLst/>
              <a:gdLst/>
              <a:ahLst/>
              <a:cxnLst/>
              <a:rect r="r" b="b" t="t" l="l"/>
              <a:pathLst>
                <a:path h="341061" w="1217349">
                  <a:moveTo>
                    <a:pt x="85424" y="0"/>
                  </a:moveTo>
                  <a:lnTo>
                    <a:pt x="1131925" y="0"/>
                  </a:lnTo>
                  <a:cubicBezTo>
                    <a:pt x="1154581" y="0"/>
                    <a:pt x="1176309" y="9000"/>
                    <a:pt x="1192329" y="25020"/>
                  </a:cubicBezTo>
                  <a:cubicBezTo>
                    <a:pt x="1208349" y="41040"/>
                    <a:pt x="1217349" y="62768"/>
                    <a:pt x="1217349" y="85424"/>
                  </a:cubicBezTo>
                  <a:lnTo>
                    <a:pt x="1217349" y="255638"/>
                  </a:lnTo>
                  <a:cubicBezTo>
                    <a:pt x="1217349" y="302816"/>
                    <a:pt x="1179103" y="341061"/>
                    <a:pt x="1131925" y="341061"/>
                  </a:cubicBezTo>
                  <a:lnTo>
                    <a:pt x="85424" y="341061"/>
                  </a:lnTo>
                  <a:cubicBezTo>
                    <a:pt x="62768" y="341061"/>
                    <a:pt x="41040" y="332061"/>
                    <a:pt x="25020" y="316041"/>
                  </a:cubicBezTo>
                  <a:cubicBezTo>
                    <a:pt x="9000" y="300021"/>
                    <a:pt x="0" y="278294"/>
                    <a:pt x="0" y="255638"/>
                  </a:cubicBezTo>
                  <a:lnTo>
                    <a:pt x="0" y="85424"/>
                  </a:lnTo>
                  <a:cubicBezTo>
                    <a:pt x="0" y="38245"/>
                    <a:pt x="38245" y="0"/>
                    <a:pt x="85424" y="0"/>
                  </a:cubicBezTo>
                  <a:close/>
                </a:path>
              </a:pathLst>
            </a:custGeom>
            <a:solidFill>
              <a:srgbClr val="006601"/>
            </a:solidFill>
          </p:spPr>
        </p:sp>
        <p:sp>
          <p:nvSpPr>
            <p:cNvPr name="TextBox 26" id="26"/>
            <p:cNvSpPr txBox="true"/>
            <p:nvPr/>
          </p:nvSpPr>
          <p:spPr>
            <a:xfrm>
              <a:off x="0" y="-47625"/>
              <a:ext cx="812800" cy="860425"/>
            </a:xfrm>
            <a:prstGeom prst="rect">
              <a:avLst/>
            </a:prstGeom>
          </p:spPr>
          <p:txBody>
            <a:bodyPr anchor="ctr" rtlCol="false" tIns="50800" lIns="50800" bIns="50800" rIns="50800"/>
            <a:lstStyle/>
            <a:p>
              <a:pPr algn="ctr">
                <a:lnSpc>
                  <a:spcPts val="2818"/>
                </a:lnSpc>
              </a:pPr>
            </a:p>
          </p:txBody>
        </p:sp>
      </p:grpSp>
      <p:sp>
        <p:nvSpPr>
          <p:cNvPr name="Freeform 27" id="27"/>
          <p:cNvSpPr/>
          <p:nvPr/>
        </p:nvSpPr>
        <p:spPr>
          <a:xfrm flipH="false" flipV="false" rot="0">
            <a:off x="5856380" y="2478679"/>
            <a:ext cx="1265945" cy="1265945"/>
          </a:xfrm>
          <a:custGeom>
            <a:avLst/>
            <a:gdLst/>
            <a:ahLst/>
            <a:cxnLst/>
            <a:rect r="r" b="b" t="t" l="l"/>
            <a:pathLst>
              <a:path h="1265945" w="1265945">
                <a:moveTo>
                  <a:pt x="0" y="0"/>
                </a:moveTo>
                <a:lnTo>
                  <a:pt x="1265945" y="0"/>
                </a:lnTo>
                <a:lnTo>
                  <a:pt x="1265945" y="1265944"/>
                </a:lnTo>
                <a:lnTo>
                  <a:pt x="0" y="12659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0">
            <a:off x="4169366" y="1869141"/>
            <a:ext cx="1594777" cy="1594777"/>
          </a:xfrm>
          <a:custGeom>
            <a:avLst/>
            <a:gdLst/>
            <a:ahLst/>
            <a:cxnLst/>
            <a:rect r="r" b="b" t="t" l="l"/>
            <a:pathLst>
              <a:path h="1594777" w="1594777">
                <a:moveTo>
                  <a:pt x="0" y="0"/>
                </a:moveTo>
                <a:lnTo>
                  <a:pt x="1594778" y="0"/>
                </a:lnTo>
                <a:lnTo>
                  <a:pt x="1594778" y="1594777"/>
                </a:lnTo>
                <a:lnTo>
                  <a:pt x="0" y="15947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9" id="29"/>
          <p:cNvSpPr txBox="true"/>
          <p:nvPr/>
        </p:nvSpPr>
        <p:spPr>
          <a:xfrm rot="0">
            <a:off x="11558396" y="997834"/>
            <a:ext cx="3362103" cy="937982"/>
          </a:xfrm>
          <a:prstGeom prst="rect">
            <a:avLst/>
          </a:prstGeom>
        </p:spPr>
        <p:txBody>
          <a:bodyPr anchor="t" rtlCol="false" tIns="0" lIns="0" bIns="0" rIns="0">
            <a:spAutoFit/>
          </a:bodyPr>
          <a:lstStyle/>
          <a:p>
            <a:pPr algn="ctr">
              <a:lnSpc>
                <a:spcPts val="3732"/>
              </a:lnSpc>
            </a:pPr>
            <a:r>
              <a:rPr lang="en-US" sz="2827" spc="65">
                <a:solidFill>
                  <a:srgbClr val="FFFFFF"/>
                </a:solidFill>
                <a:latin typeface="Roboto Bold"/>
              </a:rPr>
              <a:t>waste receiving place</a:t>
            </a:r>
          </a:p>
        </p:txBody>
      </p:sp>
      <p:sp>
        <p:nvSpPr>
          <p:cNvPr name="TextBox 30" id="30"/>
          <p:cNvSpPr txBox="true"/>
          <p:nvPr/>
        </p:nvSpPr>
        <p:spPr>
          <a:xfrm rot="0">
            <a:off x="11245204" y="2709939"/>
            <a:ext cx="3988486" cy="471257"/>
          </a:xfrm>
          <a:prstGeom prst="rect">
            <a:avLst/>
          </a:prstGeom>
        </p:spPr>
        <p:txBody>
          <a:bodyPr anchor="t" rtlCol="false" tIns="0" lIns="0" bIns="0" rIns="0">
            <a:spAutoFit/>
          </a:bodyPr>
          <a:lstStyle/>
          <a:p>
            <a:pPr algn="ctr">
              <a:lnSpc>
                <a:spcPts val="3732"/>
              </a:lnSpc>
            </a:pPr>
            <a:r>
              <a:rPr lang="en-US" sz="2827" spc="65">
                <a:solidFill>
                  <a:srgbClr val="FFFFFF"/>
                </a:solidFill>
                <a:latin typeface="Roboto Bold"/>
              </a:rPr>
              <a:t>waste bin analysis</a:t>
            </a:r>
          </a:p>
        </p:txBody>
      </p:sp>
      <p:sp>
        <p:nvSpPr>
          <p:cNvPr name="TextBox 31" id="31"/>
          <p:cNvSpPr txBox="true"/>
          <p:nvPr/>
        </p:nvSpPr>
        <p:spPr>
          <a:xfrm rot="0">
            <a:off x="11373225" y="4140589"/>
            <a:ext cx="3675295" cy="937982"/>
          </a:xfrm>
          <a:prstGeom prst="rect">
            <a:avLst/>
          </a:prstGeom>
        </p:spPr>
        <p:txBody>
          <a:bodyPr anchor="t" rtlCol="false" tIns="0" lIns="0" bIns="0" rIns="0">
            <a:spAutoFit/>
          </a:bodyPr>
          <a:lstStyle/>
          <a:p>
            <a:pPr algn="ctr">
              <a:lnSpc>
                <a:spcPts val="3732"/>
              </a:lnSpc>
            </a:pPr>
            <a:r>
              <a:rPr lang="en-US" sz="2827" spc="65">
                <a:solidFill>
                  <a:srgbClr val="FFFFFF"/>
                </a:solidFill>
                <a:latin typeface="Roboto Bold"/>
              </a:rPr>
              <a:t>place of garbage cans</a:t>
            </a:r>
          </a:p>
        </p:txBody>
      </p:sp>
      <p:sp>
        <p:nvSpPr>
          <p:cNvPr name="TextBox 32" id="32"/>
          <p:cNvSpPr txBox="true"/>
          <p:nvPr/>
        </p:nvSpPr>
        <p:spPr>
          <a:xfrm rot="1273858">
            <a:off x="3453605" y="8386622"/>
            <a:ext cx="1448591" cy="471257"/>
          </a:xfrm>
          <a:prstGeom prst="rect">
            <a:avLst/>
          </a:prstGeom>
        </p:spPr>
        <p:txBody>
          <a:bodyPr anchor="t" rtlCol="false" tIns="0" lIns="0" bIns="0" rIns="0">
            <a:spAutoFit/>
          </a:bodyPr>
          <a:lstStyle/>
          <a:p>
            <a:pPr>
              <a:lnSpc>
                <a:spcPts val="3732"/>
              </a:lnSpc>
            </a:pPr>
            <a:r>
              <a:rPr lang="en-US" sz="2827" spc="65">
                <a:solidFill>
                  <a:srgbClr val="FFFFFF"/>
                </a:solidFill>
                <a:latin typeface="Roboto Bold"/>
              </a:rPr>
              <a:t>1.28 m</a:t>
            </a:r>
          </a:p>
        </p:txBody>
      </p:sp>
      <p:sp>
        <p:nvSpPr>
          <p:cNvPr name="TextBox 33" id="33"/>
          <p:cNvSpPr txBox="true"/>
          <p:nvPr/>
        </p:nvSpPr>
        <p:spPr>
          <a:xfrm rot="-5400000">
            <a:off x="916786" y="3952586"/>
            <a:ext cx="1448591" cy="471257"/>
          </a:xfrm>
          <a:prstGeom prst="rect">
            <a:avLst/>
          </a:prstGeom>
        </p:spPr>
        <p:txBody>
          <a:bodyPr anchor="t" rtlCol="false" tIns="0" lIns="0" bIns="0" rIns="0">
            <a:spAutoFit/>
          </a:bodyPr>
          <a:lstStyle/>
          <a:p>
            <a:pPr>
              <a:lnSpc>
                <a:spcPts val="3732"/>
              </a:lnSpc>
            </a:pPr>
            <a:r>
              <a:rPr lang="en-US" sz="2827" spc="65">
                <a:solidFill>
                  <a:srgbClr val="FFFFFF"/>
                </a:solidFill>
                <a:latin typeface="Roboto Bold"/>
              </a:rPr>
              <a:t>1.15 m</a:t>
            </a:r>
          </a:p>
        </p:txBody>
      </p:sp>
      <p:sp>
        <p:nvSpPr>
          <p:cNvPr name="TextBox 34" id="34"/>
          <p:cNvSpPr txBox="true"/>
          <p:nvPr/>
        </p:nvSpPr>
        <p:spPr>
          <a:xfrm rot="-1475829">
            <a:off x="7870913" y="8625906"/>
            <a:ext cx="1448591" cy="471257"/>
          </a:xfrm>
          <a:prstGeom prst="rect">
            <a:avLst/>
          </a:prstGeom>
        </p:spPr>
        <p:txBody>
          <a:bodyPr anchor="t" rtlCol="false" tIns="0" lIns="0" bIns="0" rIns="0">
            <a:spAutoFit/>
          </a:bodyPr>
          <a:lstStyle/>
          <a:p>
            <a:pPr>
              <a:lnSpc>
                <a:spcPts val="3732"/>
              </a:lnSpc>
            </a:pPr>
            <a:r>
              <a:rPr lang="en-US" sz="2827" spc="65">
                <a:solidFill>
                  <a:srgbClr val="191919"/>
                </a:solidFill>
                <a:latin typeface="Roboto Bold"/>
              </a:rPr>
              <a:t>0.45 m</a:t>
            </a:r>
          </a:p>
        </p:txBody>
      </p:sp>
      <p:sp>
        <p:nvSpPr>
          <p:cNvPr name="TextBox 35" id="35"/>
          <p:cNvSpPr txBox="true"/>
          <p:nvPr/>
        </p:nvSpPr>
        <p:spPr>
          <a:xfrm rot="0">
            <a:off x="9318832" y="5730343"/>
            <a:ext cx="7784080" cy="2125002"/>
          </a:xfrm>
          <a:prstGeom prst="rect">
            <a:avLst/>
          </a:prstGeom>
        </p:spPr>
        <p:txBody>
          <a:bodyPr anchor="t" rtlCol="false" tIns="0" lIns="0" bIns="0" rIns="0">
            <a:spAutoFit/>
          </a:bodyPr>
          <a:lstStyle/>
          <a:p>
            <a:pPr algn="ctr">
              <a:lnSpc>
                <a:spcPts val="4231"/>
              </a:lnSpc>
            </a:pPr>
            <a:r>
              <a:rPr lang="en-US" sz="3206" spc="73">
                <a:solidFill>
                  <a:srgbClr val="006601"/>
                </a:solidFill>
                <a:latin typeface="Roboto Bold"/>
              </a:rPr>
              <a:t>SmartEco automated waste bin sizes and specifications may change according to requirements (customer, customer...)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2351" y="6152223"/>
            <a:ext cx="8058708" cy="2462486"/>
            <a:chOff x="0" y="0"/>
            <a:chExt cx="2122458" cy="648556"/>
          </a:xfrm>
        </p:grpSpPr>
        <p:sp>
          <p:nvSpPr>
            <p:cNvPr name="Freeform 3" id="3"/>
            <p:cNvSpPr/>
            <p:nvPr/>
          </p:nvSpPr>
          <p:spPr>
            <a:xfrm flipH="false" flipV="false" rot="0">
              <a:off x="0" y="0"/>
              <a:ext cx="2122458" cy="648556"/>
            </a:xfrm>
            <a:custGeom>
              <a:avLst/>
              <a:gdLst/>
              <a:ahLst/>
              <a:cxnLst/>
              <a:rect r="r" b="b" t="t" l="l"/>
              <a:pathLst>
                <a:path h="648556" w="2122458">
                  <a:moveTo>
                    <a:pt x="0" y="0"/>
                  </a:moveTo>
                  <a:lnTo>
                    <a:pt x="2122458" y="0"/>
                  </a:lnTo>
                  <a:lnTo>
                    <a:pt x="2122458" y="648556"/>
                  </a:lnTo>
                  <a:lnTo>
                    <a:pt x="0" y="648556"/>
                  </a:lnTo>
                  <a:close/>
                </a:path>
              </a:pathLst>
            </a:custGeom>
            <a:solidFill>
              <a:srgbClr val="006601"/>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9200592" y="1028700"/>
            <a:ext cx="8058708" cy="2998260"/>
            <a:chOff x="0" y="0"/>
            <a:chExt cx="2122458" cy="789665"/>
          </a:xfrm>
        </p:grpSpPr>
        <p:sp>
          <p:nvSpPr>
            <p:cNvPr name="Freeform 6" id="6"/>
            <p:cNvSpPr/>
            <p:nvPr/>
          </p:nvSpPr>
          <p:spPr>
            <a:xfrm flipH="false" flipV="false" rot="0">
              <a:off x="0" y="0"/>
              <a:ext cx="2122458" cy="789665"/>
            </a:xfrm>
            <a:custGeom>
              <a:avLst/>
              <a:gdLst/>
              <a:ahLst/>
              <a:cxnLst/>
              <a:rect r="r" b="b" t="t" l="l"/>
              <a:pathLst>
                <a:path h="789665" w="2122458">
                  <a:moveTo>
                    <a:pt x="0" y="0"/>
                  </a:moveTo>
                  <a:lnTo>
                    <a:pt x="2122458" y="0"/>
                  </a:lnTo>
                  <a:lnTo>
                    <a:pt x="2122458" y="789665"/>
                  </a:lnTo>
                  <a:lnTo>
                    <a:pt x="0" y="789665"/>
                  </a:lnTo>
                  <a:close/>
                </a:path>
              </a:pathLst>
            </a:custGeom>
            <a:solidFill>
              <a:srgbClr val="006601"/>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674524" y="522897"/>
            <a:ext cx="6529435" cy="5629326"/>
          </a:xfrm>
          <a:custGeom>
            <a:avLst/>
            <a:gdLst/>
            <a:ahLst/>
            <a:cxnLst/>
            <a:rect r="r" b="b" t="t" l="l"/>
            <a:pathLst>
              <a:path h="5629326" w="6529435">
                <a:moveTo>
                  <a:pt x="0" y="0"/>
                </a:moveTo>
                <a:lnTo>
                  <a:pt x="6529435" y="0"/>
                </a:lnTo>
                <a:lnTo>
                  <a:pt x="6529435" y="5629326"/>
                </a:lnTo>
                <a:lnTo>
                  <a:pt x="0" y="5629326"/>
                </a:lnTo>
                <a:lnTo>
                  <a:pt x="0" y="0"/>
                </a:lnTo>
                <a:close/>
              </a:path>
            </a:pathLst>
          </a:custGeom>
          <a:blipFill>
            <a:blip r:embed="rId2"/>
            <a:stretch>
              <a:fillRect l="0" t="-16204" r="-90049" b="0"/>
            </a:stretch>
          </a:blipFill>
        </p:spPr>
      </p:sp>
      <p:sp>
        <p:nvSpPr>
          <p:cNvPr name="Freeform 9" id="9"/>
          <p:cNvSpPr/>
          <p:nvPr/>
        </p:nvSpPr>
        <p:spPr>
          <a:xfrm flipH="false" flipV="false" rot="0">
            <a:off x="8285476" y="921798"/>
            <a:ext cx="1717048" cy="3212064"/>
          </a:xfrm>
          <a:custGeom>
            <a:avLst/>
            <a:gdLst/>
            <a:ahLst/>
            <a:cxnLst/>
            <a:rect r="r" b="b" t="t" l="l"/>
            <a:pathLst>
              <a:path h="3212064" w="1717048">
                <a:moveTo>
                  <a:pt x="0" y="0"/>
                </a:moveTo>
                <a:lnTo>
                  <a:pt x="1717048" y="0"/>
                </a:lnTo>
                <a:lnTo>
                  <a:pt x="1717048" y="3212064"/>
                </a:lnTo>
                <a:lnTo>
                  <a:pt x="0" y="3212064"/>
                </a:lnTo>
                <a:lnTo>
                  <a:pt x="0" y="0"/>
                </a:lnTo>
                <a:close/>
              </a:path>
            </a:pathLst>
          </a:custGeom>
          <a:blipFill>
            <a:blip r:embed="rId3"/>
            <a:stretch>
              <a:fillRect l="0" t="0" r="0" b="0"/>
            </a:stretch>
          </a:blipFill>
        </p:spPr>
      </p:sp>
      <p:sp>
        <p:nvSpPr>
          <p:cNvPr name="Freeform 10" id="10"/>
          <p:cNvSpPr/>
          <p:nvPr/>
        </p:nvSpPr>
        <p:spPr>
          <a:xfrm flipH="false" flipV="false" rot="0">
            <a:off x="9669977" y="5239504"/>
            <a:ext cx="7119939" cy="4287923"/>
          </a:xfrm>
          <a:custGeom>
            <a:avLst/>
            <a:gdLst/>
            <a:ahLst/>
            <a:cxnLst/>
            <a:rect r="r" b="b" t="t" l="l"/>
            <a:pathLst>
              <a:path h="4287923" w="7119939">
                <a:moveTo>
                  <a:pt x="0" y="0"/>
                </a:moveTo>
                <a:lnTo>
                  <a:pt x="7119939" y="0"/>
                </a:lnTo>
                <a:lnTo>
                  <a:pt x="7119939" y="4287923"/>
                </a:lnTo>
                <a:lnTo>
                  <a:pt x="0" y="4287923"/>
                </a:lnTo>
                <a:lnTo>
                  <a:pt x="0" y="0"/>
                </a:lnTo>
                <a:close/>
              </a:path>
            </a:pathLst>
          </a:custGeom>
          <a:blipFill>
            <a:blip r:embed="rId4"/>
            <a:stretch>
              <a:fillRect l="0" t="-552" r="-93226" b="-552"/>
            </a:stretch>
          </a:blipFill>
        </p:spPr>
      </p:sp>
      <p:sp>
        <p:nvSpPr>
          <p:cNvPr name="TextBox 11" id="11"/>
          <p:cNvSpPr txBox="true"/>
          <p:nvPr/>
        </p:nvSpPr>
        <p:spPr>
          <a:xfrm rot="0">
            <a:off x="1924924" y="6404072"/>
            <a:ext cx="6680308" cy="1865807"/>
          </a:xfrm>
          <a:prstGeom prst="rect">
            <a:avLst/>
          </a:prstGeom>
        </p:spPr>
        <p:txBody>
          <a:bodyPr anchor="t" rtlCol="false" tIns="0" lIns="0" bIns="0" rIns="0">
            <a:spAutoFit/>
          </a:bodyPr>
          <a:lstStyle/>
          <a:p>
            <a:pPr>
              <a:lnSpc>
                <a:spcPts val="3735"/>
              </a:lnSpc>
            </a:pPr>
            <a:r>
              <a:rPr lang="en-US" sz="2668">
                <a:solidFill>
                  <a:srgbClr val="FFFFFF"/>
                </a:solidFill>
                <a:latin typeface="Roboto"/>
              </a:rPr>
              <a:t>In place of garbage cans, there are special holes for the circulation of wind. It eliminates odors, moisture and other conditions of waste.</a:t>
            </a:r>
          </a:p>
        </p:txBody>
      </p:sp>
      <p:sp>
        <p:nvSpPr>
          <p:cNvPr name="TextBox 12" id="12"/>
          <p:cNvSpPr txBox="true"/>
          <p:nvPr/>
        </p:nvSpPr>
        <p:spPr>
          <a:xfrm rot="0">
            <a:off x="10322279" y="1328226"/>
            <a:ext cx="6680308" cy="2799257"/>
          </a:xfrm>
          <a:prstGeom prst="rect">
            <a:avLst/>
          </a:prstGeom>
        </p:spPr>
        <p:txBody>
          <a:bodyPr anchor="t" rtlCol="false" tIns="0" lIns="0" bIns="0" rIns="0">
            <a:spAutoFit/>
          </a:bodyPr>
          <a:lstStyle/>
          <a:p>
            <a:pPr>
              <a:lnSpc>
                <a:spcPts val="3735"/>
              </a:lnSpc>
            </a:pPr>
            <a:r>
              <a:rPr lang="en-US" sz="2668">
                <a:solidFill>
                  <a:srgbClr val="FFFFFF"/>
                </a:solidFill>
                <a:latin typeface="Roboto"/>
              </a:rPr>
              <a:t>When you throw waste into the SmartEco automated trash can, it is separated into groups by special sensors, the waste receiving relay takes it to the appropriate bin, and the bottom opens and puts it in the trash can.</a:t>
            </a:r>
          </a:p>
        </p:txBody>
      </p:sp>
      <p:sp>
        <p:nvSpPr>
          <p:cNvPr name="Freeform 13" id="13"/>
          <p:cNvSpPr/>
          <p:nvPr/>
        </p:nvSpPr>
        <p:spPr>
          <a:xfrm flipH="true" flipV="false" rot="0">
            <a:off x="8203959" y="5764281"/>
            <a:ext cx="1717048" cy="3212064"/>
          </a:xfrm>
          <a:custGeom>
            <a:avLst/>
            <a:gdLst/>
            <a:ahLst/>
            <a:cxnLst/>
            <a:rect r="r" b="b" t="t" l="l"/>
            <a:pathLst>
              <a:path h="3212064" w="1717048">
                <a:moveTo>
                  <a:pt x="1717048" y="0"/>
                </a:moveTo>
                <a:lnTo>
                  <a:pt x="0" y="0"/>
                </a:lnTo>
                <a:lnTo>
                  <a:pt x="0" y="3212064"/>
                </a:lnTo>
                <a:lnTo>
                  <a:pt x="1717048" y="3212064"/>
                </a:lnTo>
                <a:lnTo>
                  <a:pt x="1717048" y="0"/>
                </a:lnTo>
                <a:close/>
              </a:path>
            </a:pathLst>
          </a:custGeom>
          <a:blipFill>
            <a:blip r:embed="rId3"/>
            <a:stretch>
              <a:fillRect l="0" t="0" r="0" b="0"/>
            </a:stretch>
          </a:blipFill>
        </p:spPr>
      </p:sp>
      <p:sp>
        <p:nvSpPr>
          <p:cNvPr name="Freeform 14" id="14"/>
          <p:cNvSpPr/>
          <p:nvPr/>
        </p:nvSpPr>
        <p:spPr>
          <a:xfrm flipH="false" flipV="false" rot="0">
            <a:off x="1674524" y="4304568"/>
            <a:ext cx="6529435" cy="434347"/>
          </a:xfrm>
          <a:custGeom>
            <a:avLst/>
            <a:gdLst/>
            <a:ahLst/>
            <a:cxnLst/>
            <a:rect r="r" b="b" t="t" l="l"/>
            <a:pathLst>
              <a:path h="434347" w="6529435">
                <a:moveTo>
                  <a:pt x="0" y="0"/>
                </a:moveTo>
                <a:lnTo>
                  <a:pt x="6529435" y="0"/>
                </a:lnTo>
                <a:lnTo>
                  <a:pt x="6529435" y="434347"/>
                </a:lnTo>
                <a:lnTo>
                  <a:pt x="0" y="434347"/>
                </a:lnTo>
                <a:lnTo>
                  <a:pt x="0" y="0"/>
                </a:lnTo>
                <a:close/>
              </a:path>
            </a:pathLst>
          </a:custGeom>
          <a:blipFill>
            <a:blip r:embed="rId2"/>
            <a:stretch>
              <a:fillRect l="0" t="-1183884" r="-90049" b="-222172"/>
            </a:stretch>
          </a:blipFill>
        </p:spPr>
      </p:sp>
      <p:sp>
        <p:nvSpPr>
          <p:cNvPr name="Freeform 15" id="15"/>
          <p:cNvSpPr/>
          <p:nvPr/>
        </p:nvSpPr>
        <p:spPr>
          <a:xfrm flipH="false" flipV="false" rot="0">
            <a:off x="9669977" y="7383466"/>
            <a:ext cx="7119939" cy="558535"/>
          </a:xfrm>
          <a:custGeom>
            <a:avLst/>
            <a:gdLst/>
            <a:ahLst/>
            <a:cxnLst/>
            <a:rect r="r" b="b" t="t" l="l"/>
            <a:pathLst>
              <a:path h="558535" w="7119939">
                <a:moveTo>
                  <a:pt x="0" y="0"/>
                </a:moveTo>
                <a:lnTo>
                  <a:pt x="7119939" y="0"/>
                </a:lnTo>
                <a:lnTo>
                  <a:pt x="7119939" y="558534"/>
                </a:lnTo>
                <a:lnTo>
                  <a:pt x="0" y="558534"/>
                </a:lnTo>
                <a:lnTo>
                  <a:pt x="0" y="0"/>
                </a:lnTo>
                <a:close/>
              </a:path>
            </a:pathLst>
          </a:custGeom>
          <a:blipFill>
            <a:blip r:embed="rId4"/>
            <a:stretch>
              <a:fillRect l="0" t="-465811" r="-93226" b="-210378"/>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8037"/>
        </a:solidFill>
      </p:bgPr>
    </p:bg>
    <p:spTree>
      <p:nvGrpSpPr>
        <p:cNvPr id="1" name=""/>
        <p:cNvGrpSpPr/>
        <p:nvPr/>
      </p:nvGrpSpPr>
      <p:grpSpPr>
        <a:xfrm>
          <a:off x="0" y="0"/>
          <a:ext cx="0" cy="0"/>
          <a:chOff x="0" y="0"/>
          <a:chExt cx="0" cy="0"/>
        </a:xfrm>
      </p:grpSpPr>
      <p:sp>
        <p:nvSpPr>
          <p:cNvPr name="Freeform 2" id="2"/>
          <p:cNvSpPr/>
          <p:nvPr/>
        </p:nvSpPr>
        <p:spPr>
          <a:xfrm flipH="false" flipV="false" rot="0">
            <a:off x="255502" y="634452"/>
            <a:ext cx="17776996" cy="9018096"/>
          </a:xfrm>
          <a:custGeom>
            <a:avLst/>
            <a:gdLst/>
            <a:ahLst/>
            <a:cxnLst/>
            <a:rect r="r" b="b" t="t" l="l"/>
            <a:pathLst>
              <a:path h="9018096" w="17776996">
                <a:moveTo>
                  <a:pt x="0" y="0"/>
                </a:moveTo>
                <a:lnTo>
                  <a:pt x="17776996" y="0"/>
                </a:lnTo>
                <a:lnTo>
                  <a:pt x="17776996" y="9018096"/>
                </a:lnTo>
                <a:lnTo>
                  <a:pt x="0" y="9018096"/>
                </a:lnTo>
                <a:lnTo>
                  <a:pt x="0" y="0"/>
                </a:lnTo>
                <a:close/>
              </a:path>
            </a:pathLst>
          </a:custGeom>
          <a:blipFill>
            <a:blip r:embed="rId2"/>
            <a:stretch>
              <a:fillRect l="0" t="-1025" r="-767" b="-1025"/>
            </a:stretch>
          </a:blipFill>
        </p:spPr>
      </p:sp>
      <p:sp>
        <p:nvSpPr>
          <p:cNvPr name="Freeform 3" id="3"/>
          <p:cNvSpPr/>
          <p:nvPr/>
        </p:nvSpPr>
        <p:spPr>
          <a:xfrm flipH="false" flipV="false" rot="0">
            <a:off x="9144000" y="-286765"/>
            <a:ext cx="4083338" cy="4368366"/>
          </a:xfrm>
          <a:custGeom>
            <a:avLst/>
            <a:gdLst/>
            <a:ahLst/>
            <a:cxnLst/>
            <a:rect r="r" b="b" t="t" l="l"/>
            <a:pathLst>
              <a:path h="4368366" w="4083338">
                <a:moveTo>
                  <a:pt x="0" y="0"/>
                </a:moveTo>
                <a:lnTo>
                  <a:pt x="4083338" y="0"/>
                </a:lnTo>
                <a:lnTo>
                  <a:pt x="4083338" y="4368366"/>
                </a:lnTo>
                <a:lnTo>
                  <a:pt x="0" y="4368366"/>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08806" y="4922176"/>
            <a:ext cx="7426735" cy="4985332"/>
          </a:xfrm>
          <a:custGeom>
            <a:avLst/>
            <a:gdLst/>
            <a:ahLst/>
            <a:cxnLst/>
            <a:rect r="r" b="b" t="t" l="l"/>
            <a:pathLst>
              <a:path h="4985332" w="7426735">
                <a:moveTo>
                  <a:pt x="0" y="0"/>
                </a:moveTo>
                <a:lnTo>
                  <a:pt x="7426735" y="0"/>
                </a:lnTo>
                <a:lnTo>
                  <a:pt x="7426735" y="4985331"/>
                </a:lnTo>
                <a:lnTo>
                  <a:pt x="0" y="4985331"/>
                </a:lnTo>
                <a:lnTo>
                  <a:pt x="0" y="0"/>
                </a:lnTo>
                <a:close/>
              </a:path>
            </a:pathLst>
          </a:custGeom>
          <a:blipFill>
            <a:blip r:embed="rId2"/>
            <a:stretch>
              <a:fillRect l="0" t="-13135" r="-13999" b="0"/>
            </a:stretch>
          </a:blipFill>
        </p:spPr>
      </p:sp>
      <p:grpSp>
        <p:nvGrpSpPr>
          <p:cNvPr name="Group 3" id="3"/>
          <p:cNvGrpSpPr/>
          <p:nvPr/>
        </p:nvGrpSpPr>
        <p:grpSpPr>
          <a:xfrm rot="0">
            <a:off x="11148799" y="6440087"/>
            <a:ext cx="6110501" cy="2222910"/>
            <a:chOff x="0" y="0"/>
            <a:chExt cx="1609350" cy="585458"/>
          </a:xfrm>
        </p:grpSpPr>
        <p:sp>
          <p:nvSpPr>
            <p:cNvPr name="Freeform 4" id="4"/>
            <p:cNvSpPr/>
            <p:nvPr/>
          </p:nvSpPr>
          <p:spPr>
            <a:xfrm flipH="false" flipV="false" rot="0">
              <a:off x="0" y="0"/>
              <a:ext cx="1609350" cy="585458"/>
            </a:xfrm>
            <a:custGeom>
              <a:avLst/>
              <a:gdLst/>
              <a:ahLst/>
              <a:cxnLst/>
              <a:rect r="r" b="b" t="t" l="l"/>
              <a:pathLst>
                <a:path h="585458" w="1609350">
                  <a:moveTo>
                    <a:pt x="0" y="0"/>
                  </a:moveTo>
                  <a:lnTo>
                    <a:pt x="1609350" y="0"/>
                  </a:lnTo>
                  <a:lnTo>
                    <a:pt x="1609350" y="585458"/>
                  </a:lnTo>
                  <a:lnTo>
                    <a:pt x="0" y="585458"/>
                  </a:lnTo>
                  <a:close/>
                </a:path>
              </a:pathLst>
            </a:custGeom>
            <a:solidFill>
              <a:srgbClr val="006601"/>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274111" y="593456"/>
            <a:ext cx="4578209" cy="870488"/>
            <a:chOff x="0" y="0"/>
            <a:chExt cx="1205783" cy="229264"/>
          </a:xfrm>
        </p:grpSpPr>
        <p:sp>
          <p:nvSpPr>
            <p:cNvPr name="Freeform 7" id="7"/>
            <p:cNvSpPr/>
            <p:nvPr/>
          </p:nvSpPr>
          <p:spPr>
            <a:xfrm flipH="false" flipV="false" rot="0">
              <a:off x="0" y="0"/>
              <a:ext cx="1205783" cy="229264"/>
            </a:xfrm>
            <a:custGeom>
              <a:avLst/>
              <a:gdLst/>
              <a:ahLst/>
              <a:cxnLst/>
              <a:rect r="r" b="b" t="t" l="l"/>
              <a:pathLst>
                <a:path h="229264" w="1205783">
                  <a:moveTo>
                    <a:pt x="0" y="0"/>
                  </a:moveTo>
                  <a:lnTo>
                    <a:pt x="1205783" y="0"/>
                  </a:lnTo>
                  <a:lnTo>
                    <a:pt x="1205783" y="229264"/>
                  </a:lnTo>
                  <a:lnTo>
                    <a:pt x="0" y="229264"/>
                  </a:lnTo>
                  <a:close/>
                </a:path>
              </a:pathLst>
            </a:custGeom>
            <a:solidFill>
              <a:srgbClr val="79B507"/>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704850" y="4949071"/>
            <a:ext cx="9603956" cy="4931541"/>
            <a:chOff x="0" y="0"/>
            <a:chExt cx="12805274" cy="6575388"/>
          </a:xfrm>
        </p:grpSpPr>
        <p:pic>
          <p:nvPicPr>
            <p:cNvPr name="Picture 10" id="10"/>
            <p:cNvPicPr>
              <a:picLocks noChangeAspect="true"/>
            </p:cNvPicPr>
            <p:nvPr/>
          </p:nvPicPr>
          <p:blipFill>
            <a:blip r:embed="rId3"/>
            <a:srcRect l="0" t="8817" r="0" b="8817"/>
            <a:stretch>
              <a:fillRect/>
            </a:stretch>
          </p:blipFill>
          <p:spPr>
            <a:xfrm flipH="false" flipV="false">
              <a:off x="0" y="0"/>
              <a:ext cx="12805274" cy="6575388"/>
            </a:xfrm>
            <a:prstGeom prst="rect">
              <a:avLst/>
            </a:prstGeom>
          </p:spPr>
        </p:pic>
      </p:grpSp>
      <p:sp>
        <p:nvSpPr>
          <p:cNvPr name="Freeform 11" id="11"/>
          <p:cNvSpPr/>
          <p:nvPr/>
        </p:nvSpPr>
        <p:spPr>
          <a:xfrm flipH="false" flipV="false" rot="0">
            <a:off x="10308806" y="1807450"/>
            <a:ext cx="7426735" cy="3141620"/>
          </a:xfrm>
          <a:custGeom>
            <a:avLst/>
            <a:gdLst/>
            <a:ahLst/>
            <a:cxnLst/>
            <a:rect r="r" b="b" t="t" l="l"/>
            <a:pathLst>
              <a:path h="3141620" w="7426735">
                <a:moveTo>
                  <a:pt x="0" y="0"/>
                </a:moveTo>
                <a:lnTo>
                  <a:pt x="7426735" y="0"/>
                </a:lnTo>
                <a:lnTo>
                  <a:pt x="7426735" y="3141621"/>
                </a:lnTo>
                <a:lnTo>
                  <a:pt x="0" y="3141621"/>
                </a:lnTo>
                <a:lnTo>
                  <a:pt x="0" y="0"/>
                </a:lnTo>
                <a:close/>
              </a:path>
            </a:pathLst>
          </a:custGeom>
          <a:blipFill>
            <a:blip r:embed="rId4"/>
            <a:stretch>
              <a:fillRect l="-39302" t="-27708" r="0" b="-57527"/>
            </a:stretch>
          </a:blipFill>
        </p:spPr>
      </p:sp>
      <p:sp>
        <p:nvSpPr>
          <p:cNvPr name="Freeform 12" id="12"/>
          <p:cNvSpPr/>
          <p:nvPr/>
        </p:nvSpPr>
        <p:spPr>
          <a:xfrm flipH="false" flipV="false" rot="0">
            <a:off x="16737928" y="470259"/>
            <a:ext cx="806674" cy="809151"/>
          </a:xfrm>
          <a:custGeom>
            <a:avLst/>
            <a:gdLst/>
            <a:ahLst/>
            <a:cxnLst/>
            <a:rect r="r" b="b" t="t" l="l"/>
            <a:pathLst>
              <a:path h="809151" w="806674">
                <a:moveTo>
                  <a:pt x="0" y="0"/>
                </a:moveTo>
                <a:lnTo>
                  <a:pt x="806674" y="0"/>
                </a:lnTo>
                <a:lnTo>
                  <a:pt x="806674" y="809151"/>
                </a:lnTo>
                <a:lnTo>
                  <a:pt x="0" y="8091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7882203" y="1232532"/>
            <a:ext cx="164560" cy="162503"/>
          </a:xfrm>
          <a:custGeom>
            <a:avLst/>
            <a:gdLst/>
            <a:ahLst/>
            <a:cxnLst/>
            <a:rect r="r" b="b" t="t" l="l"/>
            <a:pathLst>
              <a:path h="162503" w="164560">
                <a:moveTo>
                  <a:pt x="0" y="0"/>
                </a:moveTo>
                <a:lnTo>
                  <a:pt x="164561" y="0"/>
                </a:lnTo>
                <a:lnTo>
                  <a:pt x="164561" y="162503"/>
                </a:lnTo>
                <a:lnTo>
                  <a:pt x="0" y="1625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1839184" y="6817519"/>
            <a:ext cx="492627" cy="760813"/>
          </a:xfrm>
          <a:custGeom>
            <a:avLst/>
            <a:gdLst/>
            <a:ahLst/>
            <a:cxnLst/>
            <a:rect r="r" b="b" t="t" l="l"/>
            <a:pathLst>
              <a:path h="760813" w="492627">
                <a:moveTo>
                  <a:pt x="0" y="0"/>
                </a:moveTo>
                <a:lnTo>
                  <a:pt x="492626" y="0"/>
                </a:lnTo>
                <a:lnTo>
                  <a:pt x="492626" y="760813"/>
                </a:lnTo>
                <a:lnTo>
                  <a:pt x="0" y="7608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2633775" y="6981009"/>
            <a:ext cx="2776796" cy="433832"/>
          </a:xfrm>
          <a:prstGeom prst="rect">
            <a:avLst/>
          </a:prstGeom>
        </p:spPr>
        <p:txBody>
          <a:bodyPr anchor="t" rtlCol="false" tIns="0" lIns="0" bIns="0" rIns="0">
            <a:spAutoFit/>
          </a:bodyPr>
          <a:lstStyle/>
          <a:p>
            <a:pPr>
              <a:lnSpc>
                <a:spcPts val="3364"/>
              </a:lnSpc>
            </a:pPr>
            <a:r>
              <a:rPr lang="en-US" sz="2900">
                <a:solidFill>
                  <a:srgbClr val="FFFFFF"/>
                </a:solidFill>
                <a:latin typeface="Roboto"/>
              </a:rPr>
              <a:t>Location</a:t>
            </a:r>
          </a:p>
        </p:txBody>
      </p:sp>
      <p:sp>
        <p:nvSpPr>
          <p:cNvPr name="TextBox 16" id="16"/>
          <p:cNvSpPr txBox="true"/>
          <p:nvPr/>
        </p:nvSpPr>
        <p:spPr>
          <a:xfrm rot="0">
            <a:off x="11593665" y="7661239"/>
            <a:ext cx="5665635" cy="741044"/>
          </a:xfrm>
          <a:prstGeom prst="rect">
            <a:avLst/>
          </a:prstGeom>
        </p:spPr>
        <p:txBody>
          <a:bodyPr anchor="t" rtlCol="false" tIns="0" lIns="0" bIns="0" rIns="0">
            <a:spAutoFit/>
          </a:bodyPr>
          <a:lstStyle/>
          <a:p>
            <a:pPr>
              <a:lnSpc>
                <a:spcPts val="2940"/>
              </a:lnSpc>
            </a:pPr>
            <a:r>
              <a:rPr lang="en-US" sz="2000">
                <a:solidFill>
                  <a:srgbClr val="FFFFFF"/>
                </a:solidFill>
                <a:latin typeface="Roboto"/>
              </a:rPr>
              <a:t>This automated garbage can is one of the optimal options suitable for densely populated areas</a:t>
            </a:r>
          </a:p>
        </p:txBody>
      </p:sp>
      <p:sp>
        <p:nvSpPr>
          <p:cNvPr name="TextBox 17" id="17"/>
          <p:cNvSpPr txBox="true"/>
          <p:nvPr/>
        </p:nvSpPr>
        <p:spPr>
          <a:xfrm rot="0">
            <a:off x="344094" y="1904535"/>
            <a:ext cx="9964712" cy="2168180"/>
          </a:xfrm>
          <a:prstGeom prst="rect">
            <a:avLst/>
          </a:prstGeom>
        </p:spPr>
        <p:txBody>
          <a:bodyPr anchor="t" rtlCol="false" tIns="0" lIns="0" bIns="0" rIns="0">
            <a:spAutoFit/>
          </a:bodyPr>
          <a:lstStyle/>
          <a:p>
            <a:pPr>
              <a:lnSpc>
                <a:spcPts val="5889"/>
              </a:lnSpc>
            </a:pPr>
            <a:r>
              <a:rPr lang="en-US" sz="4006">
                <a:solidFill>
                  <a:srgbClr val="008000"/>
                </a:solidFill>
                <a:latin typeface="Roboto Bold"/>
              </a:rPr>
              <a:t>In addition, waste processing can create significant opportunities for their management</a:t>
            </a:r>
          </a:p>
        </p:txBody>
      </p:sp>
      <p:sp>
        <p:nvSpPr>
          <p:cNvPr name="TextBox 18" id="18"/>
          <p:cNvSpPr txBox="true"/>
          <p:nvPr/>
        </p:nvSpPr>
        <p:spPr>
          <a:xfrm rot="0">
            <a:off x="16159060" y="1237464"/>
            <a:ext cx="1240698" cy="349677"/>
          </a:xfrm>
          <a:prstGeom prst="rect">
            <a:avLst/>
          </a:prstGeom>
        </p:spPr>
        <p:txBody>
          <a:bodyPr anchor="t" rtlCol="false" tIns="0" lIns="0" bIns="0" rIns="0">
            <a:spAutoFit/>
          </a:bodyPr>
          <a:lstStyle/>
          <a:p>
            <a:pPr algn="ctr">
              <a:lnSpc>
                <a:spcPts val="2818"/>
              </a:lnSpc>
            </a:pPr>
            <a:r>
              <a:rPr lang="en-US" sz="2012" spc="40">
                <a:solidFill>
                  <a:srgbClr val="008037"/>
                </a:solidFill>
                <a:latin typeface="Archivo Black"/>
              </a:rPr>
              <a:t>SMART</a:t>
            </a:r>
          </a:p>
        </p:txBody>
      </p:sp>
      <p:sp>
        <p:nvSpPr>
          <p:cNvPr name="TextBox 19" id="19"/>
          <p:cNvSpPr txBox="true"/>
          <p:nvPr/>
        </p:nvSpPr>
        <p:spPr>
          <a:xfrm rot="0">
            <a:off x="17232026" y="1237464"/>
            <a:ext cx="732457" cy="349677"/>
          </a:xfrm>
          <a:prstGeom prst="rect">
            <a:avLst/>
          </a:prstGeom>
        </p:spPr>
        <p:txBody>
          <a:bodyPr anchor="t" rtlCol="false" tIns="0" lIns="0" bIns="0" rIns="0">
            <a:spAutoFit/>
          </a:bodyPr>
          <a:lstStyle/>
          <a:p>
            <a:pPr algn="ctr">
              <a:lnSpc>
                <a:spcPts val="2818"/>
              </a:lnSpc>
            </a:pPr>
            <a:r>
              <a:rPr lang="en-US" sz="2012" spc="40">
                <a:solidFill>
                  <a:srgbClr val="BFDD63"/>
                </a:solidFill>
                <a:latin typeface="Archivo Black"/>
              </a:rPr>
              <a:t>ECO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DAFme18Qd1o</dc:identifier>
  <dcterms:modified xsi:type="dcterms:W3CDTF">2011-08-01T06:04:30Z</dcterms:modified>
  <cp:revision>1</cp:revision>
  <dc:title>SmartEco Project</dc:title>
</cp:coreProperties>
</file>